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0" r:id="rId4"/>
    <p:sldId id="267" r:id="rId5"/>
    <p:sldId id="268" r:id="rId6"/>
    <p:sldId id="270" r:id="rId7"/>
    <p:sldId id="278" r:id="rId8"/>
    <p:sldId id="271" r:id="rId9"/>
    <p:sldId id="272" r:id="rId10"/>
    <p:sldId id="273" r:id="rId11"/>
    <p:sldId id="274" r:id="rId12"/>
    <p:sldId id="285" r:id="rId13"/>
    <p:sldId id="286" r:id="rId14"/>
    <p:sldId id="276" r:id="rId15"/>
    <p:sldId id="280" r:id="rId16"/>
    <p:sldId id="281" r:id="rId17"/>
    <p:sldId id="277" r:id="rId18"/>
    <p:sldId id="282" r:id="rId19"/>
    <p:sldId id="283" r:id="rId20"/>
    <p:sldId id="284" r:id="rId21"/>
    <p:sldId id="269" r:id="rId22"/>
    <p:sldId id="261" r:id="rId23"/>
    <p:sldId id="266" r:id="rId24"/>
  </p:sldIdLst>
  <p:sldSz cx="12192000" cy="6858000"/>
  <p:notesSz cx="6858000" cy="9144000"/>
  <p:custDataLst>
    <p:tags r:id="rId27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FB5"/>
    <a:srgbClr val="C5DE89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30760127692586314"/>
          <c:w val="0.36250279134343721"/>
          <c:h val="0.530385915972655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22D39-F462-4068-B861-01B6257425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3A056A-33C0-4984-BA06-4E5BE1ADC77F}">
      <dgm:prSet phldrT="[Text]" phldr="0" custT="1"/>
      <dgm:spPr/>
      <dgm:t>
        <a:bodyPr/>
        <a:lstStyle/>
        <a:p>
          <a:r>
            <a:rPr lang="en-US" sz="2800" b="1" dirty="0"/>
            <a:t>Automated Slot-Liner Insertion</a:t>
          </a:r>
          <a:endParaRPr lang="en-IN" sz="2800" b="1" dirty="0"/>
        </a:p>
      </dgm:t>
    </dgm:pt>
    <dgm:pt modelId="{3E369DEA-F604-4F9C-9753-310240E7EDF0}" type="parTrans" cxnId="{FDD7FB36-83B1-4461-966B-D68F9A31FFC5}">
      <dgm:prSet/>
      <dgm:spPr/>
      <dgm:t>
        <a:bodyPr/>
        <a:lstStyle/>
        <a:p>
          <a:endParaRPr lang="en-IN"/>
        </a:p>
      </dgm:t>
    </dgm:pt>
    <dgm:pt modelId="{80C4A4AB-D725-4091-A8B3-7F6877E57A6C}" type="sibTrans" cxnId="{FDD7FB36-83B1-4461-966B-D68F9A31FFC5}">
      <dgm:prSet/>
      <dgm:spPr/>
      <dgm:t>
        <a:bodyPr/>
        <a:lstStyle/>
        <a:p>
          <a:endParaRPr lang="en-IN"/>
        </a:p>
      </dgm:t>
    </dgm:pt>
    <dgm:pt modelId="{286A6859-7812-4360-B6AF-472CE6B25D3F}">
      <dgm:prSet phldrT="[Text]" phldr="0"/>
      <dgm:spPr/>
      <dgm:t>
        <a:bodyPr/>
        <a:lstStyle/>
        <a:p>
          <a:r>
            <a:rPr lang="en-US" dirty="0"/>
            <a:t>Parametric Tool Design</a:t>
          </a:r>
          <a:endParaRPr lang="en-IN" dirty="0"/>
        </a:p>
      </dgm:t>
    </dgm:pt>
    <dgm:pt modelId="{AF0DAE41-7BA9-404F-BC29-F90A1C7E6B12}" type="parTrans" cxnId="{648817DB-61D0-4CE6-BBBB-00BA6E8A729F}">
      <dgm:prSet/>
      <dgm:spPr/>
      <dgm:t>
        <a:bodyPr/>
        <a:lstStyle/>
        <a:p>
          <a:endParaRPr lang="en-IN"/>
        </a:p>
      </dgm:t>
    </dgm:pt>
    <dgm:pt modelId="{32B6B453-7E74-4B44-BF65-0071E5C29F08}" type="sibTrans" cxnId="{648817DB-61D0-4CE6-BBBB-00BA6E8A729F}">
      <dgm:prSet/>
      <dgm:spPr/>
      <dgm:t>
        <a:bodyPr/>
        <a:lstStyle/>
        <a:p>
          <a:endParaRPr lang="en-IN"/>
        </a:p>
      </dgm:t>
    </dgm:pt>
    <dgm:pt modelId="{78094CA2-9E2A-4791-B7C6-DE65C0BBC07D}">
      <dgm:prSet phldrT="[Text]" phldr="0"/>
      <dgm:spPr/>
      <dgm:t>
        <a:bodyPr/>
        <a:lstStyle/>
        <a:p>
          <a:r>
            <a:rPr lang="en-US" dirty="0"/>
            <a:t>Flexible manufacturing</a:t>
          </a:r>
          <a:endParaRPr lang="en-IN" dirty="0"/>
        </a:p>
      </dgm:t>
    </dgm:pt>
    <dgm:pt modelId="{1FB38DC5-0699-41EF-A699-3043B04E6DA6}" type="parTrans" cxnId="{4A25B096-CA7F-4640-88D2-D0B0009317D1}">
      <dgm:prSet/>
      <dgm:spPr/>
      <dgm:t>
        <a:bodyPr/>
        <a:lstStyle/>
        <a:p>
          <a:endParaRPr lang="en-IN"/>
        </a:p>
      </dgm:t>
    </dgm:pt>
    <dgm:pt modelId="{23E9F1DF-46C8-4DD1-927E-BA3CAB9DFF3F}" type="sibTrans" cxnId="{4A25B096-CA7F-4640-88D2-D0B0009317D1}">
      <dgm:prSet/>
      <dgm:spPr/>
      <dgm:t>
        <a:bodyPr/>
        <a:lstStyle/>
        <a:p>
          <a:endParaRPr lang="en-IN"/>
        </a:p>
      </dgm:t>
    </dgm:pt>
    <dgm:pt modelId="{6DDA87FE-1FDF-4DC0-B998-E1CC6064C9DA}">
      <dgm:prSet phldrT="[Text]" phldr="0"/>
      <dgm:spPr/>
      <dgm:t>
        <a:bodyPr/>
        <a:lstStyle/>
        <a:p>
          <a:r>
            <a:rPr lang="en-US" dirty="0"/>
            <a:t>Robotic Integration and validation</a:t>
          </a:r>
          <a:endParaRPr lang="en-IN" dirty="0"/>
        </a:p>
      </dgm:t>
    </dgm:pt>
    <dgm:pt modelId="{D96E8770-D9BC-4E19-A3ED-E2FADDA683E4}" type="parTrans" cxnId="{3DC2E75E-F0C8-4B6C-823D-2B3A9BF974A2}">
      <dgm:prSet/>
      <dgm:spPr/>
      <dgm:t>
        <a:bodyPr/>
        <a:lstStyle/>
        <a:p>
          <a:endParaRPr lang="en-IN"/>
        </a:p>
      </dgm:t>
    </dgm:pt>
    <dgm:pt modelId="{FA039F59-04D4-4B06-B2CA-68B321CE8A12}" type="sibTrans" cxnId="{3DC2E75E-F0C8-4B6C-823D-2B3A9BF974A2}">
      <dgm:prSet/>
      <dgm:spPr/>
      <dgm:t>
        <a:bodyPr/>
        <a:lstStyle/>
        <a:p>
          <a:endParaRPr lang="en-IN"/>
        </a:p>
      </dgm:t>
    </dgm:pt>
    <dgm:pt modelId="{B150F68D-C8EB-4BB0-8A67-AED9551A6623}">
      <dgm:prSet phldrT="[Text]" phldr="0"/>
      <dgm:spPr/>
      <dgm:t>
        <a:bodyPr/>
        <a:lstStyle/>
        <a:p>
          <a:r>
            <a:rPr lang="en-US" dirty="0"/>
            <a:t>Process reliability and repeatability</a:t>
          </a:r>
          <a:endParaRPr lang="en-IN" dirty="0"/>
        </a:p>
      </dgm:t>
    </dgm:pt>
    <dgm:pt modelId="{E9E9019F-87A2-4053-826C-1B7B63F5EB41}" type="parTrans" cxnId="{7FD98621-4A0A-49DD-A78D-7BFE308BEBCF}">
      <dgm:prSet/>
      <dgm:spPr/>
      <dgm:t>
        <a:bodyPr/>
        <a:lstStyle/>
        <a:p>
          <a:endParaRPr lang="en-IN"/>
        </a:p>
      </dgm:t>
    </dgm:pt>
    <dgm:pt modelId="{91EC25F7-9CE7-4FA8-BBA6-7EBC064008AF}" type="sibTrans" cxnId="{7FD98621-4A0A-49DD-A78D-7BFE308BEBCF}">
      <dgm:prSet/>
      <dgm:spPr/>
      <dgm:t>
        <a:bodyPr/>
        <a:lstStyle/>
        <a:p>
          <a:endParaRPr lang="en-IN"/>
        </a:p>
      </dgm:t>
    </dgm:pt>
    <dgm:pt modelId="{B0A14C04-AA62-4C27-8763-97C71501C123}" type="pres">
      <dgm:prSet presAssocID="{31A22D39-F462-4068-B861-01B6257425B8}" presName="composite" presStyleCnt="0">
        <dgm:presLayoutVars>
          <dgm:chMax val="1"/>
          <dgm:dir/>
          <dgm:resizeHandles val="exact"/>
        </dgm:presLayoutVars>
      </dgm:prSet>
      <dgm:spPr/>
    </dgm:pt>
    <dgm:pt modelId="{3F866203-7683-4107-AFC2-C08C577420A9}" type="pres">
      <dgm:prSet presAssocID="{31A22D39-F462-4068-B861-01B6257425B8}" presName="radial" presStyleCnt="0">
        <dgm:presLayoutVars>
          <dgm:animLvl val="ctr"/>
        </dgm:presLayoutVars>
      </dgm:prSet>
      <dgm:spPr/>
    </dgm:pt>
    <dgm:pt modelId="{1229E7B4-F364-43E8-9FCF-274B707E9EE5}" type="pres">
      <dgm:prSet presAssocID="{763A056A-33C0-4984-BA06-4E5BE1ADC77F}" presName="centerShape" presStyleLbl="vennNode1" presStyleIdx="0" presStyleCnt="5"/>
      <dgm:spPr/>
    </dgm:pt>
    <dgm:pt modelId="{DF569203-225D-41C6-9ADC-117A1D445561}" type="pres">
      <dgm:prSet presAssocID="{286A6859-7812-4360-B6AF-472CE6B25D3F}" presName="node" presStyleLbl="vennNode1" presStyleIdx="1" presStyleCnt="5" custScaleX="114996">
        <dgm:presLayoutVars>
          <dgm:bulletEnabled val="1"/>
        </dgm:presLayoutVars>
      </dgm:prSet>
      <dgm:spPr/>
    </dgm:pt>
    <dgm:pt modelId="{561E3BC0-613D-489F-AB7D-934D7A076CE5}" type="pres">
      <dgm:prSet presAssocID="{78094CA2-9E2A-4791-B7C6-DE65C0BBC07D}" presName="node" presStyleLbl="vennNode1" presStyleIdx="2" presStyleCnt="5" custScaleY="113218">
        <dgm:presLayoutVars>
          <dgm:bulletEnabled val="1"/>
        </dgm:presLayoutVars>
      </dgm:prSet>
      <dgm:spPr/>
    </dgm:pt>
    <dgm:pt modelId="{A5E95CE9-59A7-469E-BE8D-66FBE8A9F2CF}" type="pres">
      <dgm:prSet presAssocID="{6DDA87FE-1FDF-4DC0-B998-E1CC6064C9DA}" presName="node" presStyleLbl="vennNode1" presStyleIdx="3" presStyleCnt="5">
        <dgm:presLayoutVars>
          <dgm:bulletEnabled val="1"/>
        </dgm:presLayoutVars>
      </dgm:prSet>
      <dgm:spPr/>
    </dgm:pt>
    <dgm:pt modelId="{CFF02477-03F9-4BB6-89A2-5EAFD8650598}" type="pres">
      <dgm:prSet presAssocID="{B150F68D-C8EB-4BB0-8A67-AED9551A6623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A302E51D-33FE-47C3-A904-8D3EEF57B868}" type="presOf" srcId="{286A6859-7812-4360-B6AF-472CE6B25D3F}" destId="{DF569203-225D-41C6-9ADC-117A1D445561}" srcOrd="0" destOrd="0" presId="urn:microsoft.com/office/officeart/2005/8/layout/radial3"/>
    <dgm:cxn modelId="{7FD98621-4A0A-49DD-A78D-7BFE308BEBCF}" srcId="{763A056A-33C0-4984-BA06-4E5BE1ADC77F}" destId="{B150F68D-C8EB-4BB0-8A67-AED9551A6623}" srcOrd="3" destOrd="0" parTransId="{E9E9019F-87A2-4053-826C-1B7B63F5EB41}" sibTransId="{91EC25F7-9CE7-4FA8-BBA6-7EBC064008AF}"/>
    <dgm:cxn modelId="{FDD7FB36-83B1-4461-966B-D68F9A31FFC5}" srcId="{31A22D39-F462-4068-B861-01B6257425B8}" destId="{763A056A-33C0-4984-BA06-4E5BE1ADC77F}" srcOrd="0" destOrd="0" parTransId="{3E369DEA-F604-4F9C-9753-310240E7EDF0}" sibTransId="{80C4A4AB-D725-4091-A8B3-7F6877E57A6C}"/>
    <dgm:cxn modelId="{014E343E-33DE-40CF-A3E8-075567B2DEB0}" type="presOf" srcId="{31A22D39-F462-4068-B861-01B6257425B8}" destId="{B0A14C04-AA62-4C27-8763-97C71501C123}" srcOrd="0" destOrd="0" presId="urn:microsoft.com/office/officeart/2005/8/layout/radial3"/>
    <dgm:cxn modelId="{3DC2E75E-F0C8-4B6C-823D-2B3A9BF974A2}" srcId="{763A056A-33C0-4984-BA06-4E5BE1ADC77F}" destId="{6DDA87FE-1FDF-4DC0-B998-E1CC6064C9DA}" srcOrd="2" destOrd="0" parTransId="{D96E8770-D9BC-4E19-A3ED-E2FADDA683E4}" sibTransId="{FA039F59-04D4-4B06-B2CA-68B321CE8A12}"/>
    <dgm:cxn modelId="{2C8E078D-CEE4-42A0-85AD-C2540DEB6EFB}" type="presOf" srcId="{78094CA2-9E2A-4791-B7C6-DE65C0BBC07D}" destId="{561E3BC0-613D-489F-AB7D-934D7A076CE5}" srcOrd="0" destOrd="0" presId="urn:microsoft.com/office/officeart/2005/8/layout/radial3"/>
    <dgm:cxn modelId="{4A25B096-CA7F-4640-88D2-D0B0009317D1}" srcId="{763A056A-33C0-4984-BA06-4E5BE1ADC77F}" destId="{78094CA2-9E2A-4791-B7C6-DE65C0BBC07D}" srcOrd="1" destOrd="0" parTransId="{1FB38DC5-0699-41EF-A699-3043B04E6DA6}" sibTransId="{23E9F1DF-46C8-4DD1-927E-BA3CAB9DFF3F}"/>
    <dgm:cxn modelId="{9275D1AD-57EB-4C68-A43E-35BBD68404FD}" type="presOf" srcId="{B150F68D-C8EB-4BB0-8A67-AED9551A6623}" destId="{CFF02477-03F9-4BB6-89A2-5EAFD8650598}" srcOrd="0" destOrd="0" presId="urn:microsoft.com/office/officeart/2005/8/layout/radial3"/>
    <dgm:cxn modelId="{94C32DB6-7E4F-4D1B-9DAE-27E6435171F8}" type="presOf" srcId="{6DDA87FE-1FDF-4DC0-B998-E1CC6064C9DA}" destId="{A5E95CE9-59A7-469E-BE8D-66FBE8A9F2CF}" srcOrd="0" destOrd="0" presId="urn:microsoft.com/office/officeart/2005/8/layout/radial3"/>
    <dgm:cxn modelId="{648817DB-61D0-4CE6-BBBB-00BA6E8A729F}" srcId="{763A056A-33C0-4984-BA06-4E5BE1ADC77F}" destId="{286A6859-7812-4360-B6AF-472CE6B25D3F}" srcOrd="0" destOrd="0" parTransId="{AF0DAE41-7BA9-404F-BC29-F90A1C7E6B12}" sibTransId="{32B6B453-7E74-4B44-BF65-0071E5C29F08}"/>
    <dgm:cxn modelId="{E9C929E8-A661-4481-8685-941D87A95635}" type="presOf" srcId="{763A056A-33C0-4984-BA06-4E5BE1ADC77F}" destId="{1229E7B4-F364-43E8-9FCF-274B707E9EE5}" srcOrd="0" destOrd="0" presId="urn:microsoft.com/office/officeart/2005/8/layout/radial3"/>
    <dgm:cxn modelId="{2A61E811-5610-4414-8CCB-BD4BE510CE48}" type="presParOf" srcId="{B0A14C04-AA62-4C27-8763-97C71501C123}" destId="{3F866203-7683-4107-AFC2-C08C577420A9}" srcOrd="0" destOrd="0" presId="urn:microsoft.com/office/officeart/2005/8/layout/radial3"/>
    <dgm:cxn modelId="{D10663FE-E5F1-4D0C-9673-811511EB256F}" type="presParOf" srcId="{3F866203-7683-4107-AFC2-C08C577420A9}" destId="{1229E7B4-F364-43E8-9FCF-274B707E9EE5}" srcOrd="0" destOrd="0" presId="urn:microsoft.com/office/officeart/2005/8/layout/radial3"/>
    <dgm:cxn modelId="{02B237E0-E32E-4F08-A9AA-8927A361E538}" type="presParOf" srcId="{3F866203-7683-4107-AFC2-C08C577420A9}" destId="{DF569203-225D-41C6-9ADC-117A1D445561}" srcOrd="1" destOrd="0" presId="urn:microsoft.com/office/officeart/2005/8/layout/radial3"/>
    <dgm:cxn modelId="{4830EC0D-A6FE-4CD5-A8D2-DA5FE861DE8B}" type="presParOf" srcId="{3F866203-7683-4107-AFC2-C08C577420A9}" destId="{561E3BC0-613D-489F-AB7D-934D7A076CE5}" srcOrd="2" destOrd="0" presId="urn:microsoft.com/office/officeart/2005/8/layout/radial3"/>
    <dgm:cxn modelId="{9813DAE5-296E-49D6-B503-ED18C772298C}" type="presParOf" srcId="{3F866203-7683-4107-AFC2-C08C577420A9}" destId="{A5E95CE9-59A7-469E-BE8D-66FBE8A9F2CF}" srcOrd="3" destOrd="0" presId="urn:microsoft.com/office/officeart/2005/8/layout/radial3"/>
    <dgm:cxn modelId="{62F1E0CD-5C4D-4FF1-938F-EF9C5CBE051B}" type="presParOf" srcId="{3F866203-7683-4107-AFC2-C08C577420A9}" destId="{CFF02477-03F9-4BB6-89A2-5EAFD865059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9E7B4-F364-43E8-9FCF-274B707E9EE5}">
      <dsp:nvSpPr>
        <dsp:cNvPr id="0" name=""/>
        <dsp:cNvSpPr/>
      </dsp:nvSpPr>
      <dsp:spPr>
        <a:xfrm>
          <a:off x="2605980" y="1244571"/>
          <a:ext cx="3100510" cy="310051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Automated Slot-Liner Insertion</a:t>
          </a:r>
          <a:endParaRPr lang="en-IN" sz="2800" b="1" kern="1200" dirty="0"/>
        </a:p>
      </dsp:txBody>
      <dsp:txXfrm>
        <a:off x="3060039" y="1698630"/>
        <a:ext cx="2192392" cy="2192392"/>
      </dsp:txXfrm>
    </dsp:sp>
    <dsp:sp modelId="{DF569203-225D-41C6-9ADC-117A1D445561}">
      <dsp:nvSpPr>
        <dsp:cNvPr id="0" name=""/>
        <dsp:cNvSpPr/>
      </dsp:nvSpPr>
      <dsp:spPr>
        <a:xfrm>
          <a:off x="3264870" y="553"/>
          <a:ext cx="1782731" cy="1550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Parametric Tool Design</a:t>
          </a:r>
          <a:endParaRPr lang="en-IN" sz="1300" kern="1200" dirty="0"/>
        </a:p>
      </dsp:txBody>
      <dsp:txXfrm>
        <a:off x="3525945" y="227583"/>
        <a:ext cx="1260581" cy="1096195"/>
      </dsp:txXfrm>
    </dsp:sp>
    <dsp:sp modelId="{561E3BC0-613D-489F-AB7D-934D7A076CE5}">
      <dsp:nvSpPr>
        <dsp:cNvPr id="0" name=""/>
        <dsp:cNvSpPr/>
      </dsp:nvSpPr>
      <dsp:spPr>
        <a:xfrm>
          <a:off x="5400253" y="1917242"/>
          <a:ext cx="1550255" cy="17551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Flexible manufacturing</a:t>
          </a:r>
          <a:endParaRPr lang="en-IN" sz="1300" kern="1200" dirty="0"/>
        </a:p>
      </dsp:txBody>
      <dsp:txXfrm>
        <a:off x="5627283" y="2174280"/>
        <a:ext cx="1096195" cy="1241092"/>
      </dsp:txXfrm>
    </dsp:sp>
    <dsp:sp modelId="{A5E95CE9-59A7-469E-BE8D-66FBE8A9F2CF}">
      <dsp:nvSpPr>
        <dsp:cNvPr id="0" name=""/>
        <dsp:cNvSpPr/>
      </dsp:nvSpPr>
      <dsp:spPr>
        <a:xfrm>
          <a:off x="3381108" y="4038844"/>
          <a:ext cx="1550255" cy="1550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Robotic Integration and validation</a:t>
          </a:r>
          <a:endParaRPr lang="en-IN" sz="1300" kern="1200" dirty="0"/>
        </a:p>
      </dsp:txBody>
      <dsp:txXfrm>
        <a:off x="3608138" y="4265874"/>
        <a:ext cx="1096195" cy="1096195"/>
      </dsp:txXfrm>
    </dsp:sp>
    <dsp:sp modelId="{CFF02477-03F9-4BB6-89A2-5EAFD8650598}">
      <dsp:nvSpPr>
        <dsp:cNvPr id="0" name=""/>
        <dsp:cNvSpPr/>
      </dsp:nvSpPr>
      <dsp:spPr>
        <a:xfrm>
          <a:off x="1361962" y="2019698"/>
          <a:ext cx="1550255" cy="1550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reliability and repeatability</a:t>
          </a:r>
          <a:endParaRPr lang="en-IN" sz="1300" kern="1200" dirty="0"/>
        </a:p>
      </dsp:txBody>
      <dsp:txXfrm>
        <a:off x="1588992" y="2246728"/>
        <a:ext cx="1096195" cy="1096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360DB-9043-79F8-649D-6B47CCFC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DDF2E-1E05-646F-6F7E-9EFBB1DF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9AABC5-A2D6-B4A3-4775-6362ACF8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Slot-Liner Insertion in Small Scale Manufacture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9C2B-9378-5A5B-87DF-4D2B6E799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DF1BC-B301-AC4B-541F-FAC863EB0905}"/>
              </a:ext>
            </a:extLst>
          </p:cNvPr>
          <p:cNvSpPr txBox="1"/>
          <p:nvPr/>
        </p:nvSpPr>
        <p:spPr>
          <a:xfrm>
            <a:off x="807069" y="1052736"/>
            <a:ext cx="9865096" cy="47525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b="1" dirty="0"/>
              <a:t>Predominantly Manual Process</a:t>
            </a:r>
            <a:r>
              <a:rPr lang="en-US" dirty="0"/>
              <a:t> – Operators cut, fold, and insert slot liners by hand.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b="1" dirty="0"/>
              <a:t>Simple Tools</a:t>
            </a:r>
            <a:r>
              <a:rPr lang="en-US" dirty="0"/>
              <a:t> – Use of jigs, cutting/folding machines; insertion done manually.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b="1" dirty="0"/>
              <a:t>Design Adaptations</a:t>
            </a:r>
            <a:r>
              <a:rPr lang="en-US" dirty="0"/>
              <a:t> – Special slot liners with folded or cuffed ends for easier manual handling.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b="1" dirty="0"/>
              <a:t>Advantages</a:t>
            </a:r>
            <a:r>
              <a:rPr lang="en-US" dirty="0"/>
              <a:t> – Flexible, low-cost, suitable for small volumes.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b="1" dirty="0"/>
              <a:t>Limitations</a:t>
            </a:r>
            <a:r>
              <a:rPr lang="en-US" dirty="0"/>
              <a:t> – </a:t>
            </a:r>
            <a:r>
              <a:rPr lang="en-US" dirty="0" err="1"/>
              <a:t>Labour</a:t>
            </a:r>
            <a:r>
              <a:rPr lang="en-US" dirty="0"/>
              <a:t>-intensive, inconsistent quality, difficult to scale or standardize, limited integration with digital workflows.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  <p:pic>
        <p:nvPicPr>
          <p:cNvPr id="7" name="Picture 6" descr="A diagram of a grooving roller&#10;&#10;AI-generated content may be incorrect.">
            <a:extLst>
              <a:ext uri="{FF2B5EF4-FFF2-40B4-BE49-F238E27FC236}">
                <a16:creationId xmlns:a16="http://schemas.microsoft.com/office/drawing/2014/main" id="{E1D87550-3C83-E024-22A6-02D7E525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993613"/>
            <a:ext cx="3600400" cy="2811651"/>
          </a:xfrm>
          <a:prstGeom prst="rect">
            <a:avLst/>
          </a:prstGeom>
        </p:spPr>
      </p:pic>
      <p:pic>
        <p:nvPicPr>
          <p:cNvPr id="9" name="Picture 8" descr="A black and white drawing of a paper holder&#10;&#10;AI-generated content may be incorrect.">
            <a:extLst>
              <a:ext uri="{FF2B5EF4-FFF2-40B4-BE49-F238E27FC236}">
                <a16:creationId xmlns:a16="http://schemas.microsoft.com/office/drawing/2014/main" id="{A29A5A43-62AB-AA18-9F55-9E8436717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3009391"/>
            <a:ext cx="1321702" cy="24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9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DC039-05F6-F267-929F-9EDF9829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18BEE-0A69-1FCA-5324-D1959F06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A2466-46E4-2740-8A8D-B120AAD9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Automation Plan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4518-8261-D1DD-B467-9B7C7B5F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83F27-3CC6-6350-6D09-64FB79B1A1A2}"/>
              </a:ext>
            </a:extLst>
          </p:cNvPr>
          <p:cNvSpPr txBox="1"/>
          <p:nvPr/>
        </p:nvSpPr>
        <p:spPr>
          <a:xfrm>
            <a:off x="807347" y="996768"/>
            <a:ext cx="10009112" cy="4032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b="1" dirty="0"/>
              <a:t>Goal</a:t>
            </a:r>
            <a:r>
              <a:rPr lang="en-US" dirty="0"/>
              <a:t>: Automate slot liner insertion for small-scale, high-variant motor production.</a:t>
            </a:r>
          </a:p>
          <a:p>
            <a:pPr>
              <a:buClr>
                <a:srgbClr val="97C139"/>
              </a:buClr>
            </a:pPr>
            <a:r>
              <a:rPr lang="en-IN" b="1" dirty="0"/>
              <a:t>Approach</a:t>
            </a:r>
            <a:r>
              <a:rPr lang="en-IN" dirty="0"/>
              <a:t>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dirty="0"/>
              <a:t>Develop a </a:t>
            </a:r>
            <a:r>
              <a:rPr lang="en-US" b="1" dirty="0"/>
              <a:t>parametric tool</a:t>
            </a:r>
            <a:r>
              <a:rPr lang="en-US" dirty="0"/>
              <a:t> adaptable to different stator sizes and shapes.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IN" dirty="0"/>
              <a:t>Integrate with a </a:t>
            </a:r>
            <a:r>
              <a:rPr lang="en-IN" b="1" dirty="0"/>
              <a:t>collaborative robot setup</a:t>
            </a:r>
            <a:r>
              <a:rPr lang="en-IN" dirty="0"/>
              <a:t> (UR10e, gripper, FT sensor).</a:t>
            </a:r>
          </a:p>
          <a:p>
            <a:pPr>
              <a:buClr>
                <a:srgbClr val="97C139"/>
              </a:buClr>
            </a:pPr>
            <a:r>
              <a:rPr lang="en-IN" b="1" dirty="0"/>
              <a:t>Workflow Concept</a:t>
            </a:r>
            <a:r>
              <a:rPr lang="en-IN" dirty="0"/>
              <a:t>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IN" dirty="0"/>
              <a:t>Slot liner positioning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dirty="0"/>
              <a:t>Orientation with funnel/clamp system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dirty="0"/>
              <a:t>Automated insertion with robotic guidance</a:t>
            </a:r>
          </a:p>
          <a:p>
            <a:pPr>
              <a:buClr>
                <a:srgbClr val="97C139"/>
              </a:buClr>
            </a:pPr>
            <a:r>
              <a:rPr lang="en-IN" b="1" dirty="0"/>
              <a:t>Expected Benefits</a:t>
            </a:r>
            <a:r>
              <a:rPr lang="en-IN" dirty="0"/>
              <a:t>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IN" dirty="0"/>
              <a:t>Increased precision and repeatability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dirty="0"/>
              <a:t>Reduced labor intensity and errors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dirty="0"/>
              <a:t>Flexibility for small-batch, high-variance manufacturing</a:t>
            </a:r>
            <a:endParaRPr lang="en-IN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5D0428E-A7CE-9AE6-1A64-FF7B82AF0935}"/>
              </a:ext>
            </a:extLst>
          </p:cNvPr>
          <p:cNvSpPr/>
          <p:nvPr/>
        </p:nvSpPr>
        <p:spPr>
          <a:xfrm>
            <a:off x="1517719" y="5061167"/>
            <a:ext cx="1152128" cy="1008112"/>
          </a:xfrm>
          <a:prstGeom prst="rightArrow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3751C22-5049-CAC1-733E-F229145AF290}"/>
              </a:ext>
            </a:extLst>
          </p:cNvPr>
          <p:cNvSpPr/>
          <p:nvPr/>
        </p:nvSpPr>
        <p:spPr>
          <a:xfrm>
            <a:off x="3929190" y="5091974"/>
            <a:ext cx="1152128" cy="1008112"/>
          </a:xfrm>
          <a:prstGeom prst="rightArrow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DC4B34-689A-79DA-C595-02273530516E}"/>
              </a:ext>
            </a:extLst>
          </p:cNvPr>
          <p:cNvSpPr/>
          <p:nvPr/>
        </p:nvSpPr>
        <p:spPr>
          <a:xfrm>
            <a:off x="6815032" y="5080748"/>
            <a:ext cx="1152128" cy="1008112"/>
          </a:xfrm>
          <a:prstGeom prst="rightArrow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149FD9-4BC6-CE6A-D7FC-A72CE511D80F}"/>
              </a:ext>
            </a:extLst>
          </p:cNvPr>
          <p:cNvSpPr/>
          <p:nvPr/>
        </p:nvSpPr>
        <p:spPr>
          <a:xfrm>
            <a:off x="9655721" y="5050869"/>
            <a:ext cx="1152128" cy="1008112"/>
          </a:xfrm>
          <a:prstGeom prst="rightArrow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IN" dirty="0" err="1">
              <a:solidFill>
                <a:schemeClr val="tx1"/>
              </a:solidFill>
            </a:endParaRPr>
          </a:p>
        </p:txBody>
      </p:sp>
      <p:pic>
        <p:nvPicPr>
          <p:cNvPr id="13" name="Picture 12" descr="A close-up of a robotic arm&#10;&#10;AI-generated content may be incorrect.">
            <a:extLst>
              <a:ext uri="{FF2B5EF4-FFF2-40B4-BE49-F238E27FC236}">
                <a16:creationId xmlns:a16="http://schemas.microsoft.com/office/drawing/2014/main" id="{D8EDD7C8-C95E-5DE0-3202-DFDE2BD3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38" y="4835485"/>
            <a:ext cx="1146100" cy="1316738"/>
          </a:xfrm>
          <a:prstGeom prst="rect">
            <a:avLst/>
          </a:prstGeom>
        </p:spPr>
      </p:pic>
      <p:pic>
        <p:nvPicPr>
          <p:cNvPr id="15" name="Picture 14" descr="A white box with a handle">
            <a:extLst>
              <a:ext uri="{FF2B5EF4-FFF2-40B4-BE49-F238E27FC236}">
                <a16:creationId xmlns:a16="http://schemas.microsoft.com/office/drawing/2014/main" id="{81175E1C-5879-8327-EDAD-1F999314E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t="4564" r="3428" b="3770"/>
          <a:stretch>
            <a:fillRect/>
          </a:stretch>
        </p:blipFill>
        <p:spPr bwMode="auto">
          <a:xfrm>
            <a:off x="8322643" y="5080748"/>
            <a:ext cx="1189588" cy="948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94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Provides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33043-26FE-BCF4-0278-0770E5DA36FE}"/>
              </a:ext>
            </a:extLst>
          </p:cNvPr>
          <p:cNvGrpSpPr/>
          <p:nvPr/>
        </p:nvGrpSpPr>
        <p:grpSpPr>
          <a:xfrm>
            <a:off x="479376" y="1049410"/>
            <a:ext cx="6881158" cy="2221229"/>
            <a:chOff x="970817" y="851535"/>
            <a:chExt cx="6881158" cy="2221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5E60C4-4FBA-70E0-21CD-68BF62817D4E}"/>
                </a:ext>
              </a:extLst>
            </p:cNvPr>
            <p:cNvSpPr/>
            <p:nvPr/>
          </p:nvSpPr>
          <p:spPr>
            <a:xfrm>
              <a:off x="970817" y="851535"/>
              <a:ext cx="4320481" cy="4610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4DC51E-5C1C-9E9A-20CA-385EB23426C1}"/>
                </a:ext>
              </a:extLst>
            </p:cNvPr>
            <p:cNvGrpSpPr/>
            <p:nvPr/>
          </p:nvGrpSpPr>
          <p:grpSpPr>
            <a:xfrm>
              <a:off x="970817" y="856870"/>
              <a:ext cx="6881158" cy="2215894"/>
              <a:chOff x="970817" y="836613"/>
              <a:chExt cx="6881158" cy="22158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302145-7E04-56E6-0660-17EDC5E3D570}"/>
                  </a:ext>
                </a:extLst>
              </p:cNvPr>
              <p:cNvGrpSpPr/>
              <p:nvPr/>
            </p:nvGrpSpPr>
            <p:grpSpPr>
              <a:xfrm>
                <a:off x="970817" y="836613"/>
                <a:ext cx="6881158" cy="2215894"/>
                <a:chOff x="993476" y="851535"/>
                <a:chExt cx="6881158" cy="22158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066EB6-427C-8337-F775-25D34C9715E3}"/>
                    </a:ext>
                  </a:extLst>
                </p:cNvPr>
                <p:cNvGrpSpPr/>
                <p:nvPr/>
              </p:nvGrpSpPr>
              <p:grpSpPr>
                <a:xfrm>
                  <a:off x="993476" y="1169637"/>
                  <a:ext cx="4348510" cy="1897792"/>
                  <a:chOff x="967047" y="1169637"/>
                  <a:chExt cx="4348510" cy="1897792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DC494C-AD81-5163-4A7B-7FEE3C08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470" y="1354003"/>
                    <a:ext cx="4261087" cy="36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buClr>
                        <a:srgbClr val="97C139"/>
                      </a:buClr>
                    </a:pPr>
                    <a:r>
                      <a:rPr lang="en-US" b="1" u="sng" dirty="0"/>
                      <a:t>Rotating Mechanical Clamp</a:t>
                    </a:r>
                    <a:endParaRPr lang="en-IN" b="1" u="sng" dirty="0" err="1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345BD6CA-DC11-8DDA-6E24-CAE0BA0BBEE9}"/>
                      </a:ext>
                    </a:extLst>
                  </p:cNvPr>
                  <p:cNvSpPr/>
                  <p:nvPr/>
                </p:nvSpPr>
                <p:spPr>
                  <a:xfrm>
                    <a:off x="967047" y="1169637"/>
                    <a:ext cx="4320481" cy="189779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3" name="Picture 22" descr="A machine with a circular object&#10;&#10;AI-generated content may be incorrect.">
                  <a:extLst>
                    <a:ext uri="{FF2B5EF4-FFF2-40B4-BE49-F238E27FC236}">
                      <a16:creationId xmlns:a16="http://schemas.microsoft.com/office/drawing/2014/main" id="{E5ED99AB-1422-DAB6-196C-61C5661ED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36409" r="11580" b="17972"/>
                <a:stretch>
                  <a:fillRect/>
                </a:stretch>
              </p:blipFill>
              <p:spPr bwMode="auto">
                <a:xfrm>
                  <a:off x="5282346" y="851535"/>
                  <a:ext cx="2592288" cy="2215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079677-0229-3A0C-3A7F-0F9729E3B013}"/>
                  </a:ext>
                </a:extLst>
              </p:cNvPr>
              <p:cNvSpPr txBox="1"/>
              <p:nvPr/>
            </p:nvSpPr>
            <p:spPr>
              <a:xfrm>
                <a:off x="1011003" y="881774"/>
                <a:ext cx="4261087" cy="360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Rotating Mechanical Clamp</a:t>
                </a:r>
                <a:endParaRPr lang="en-IN" b="1" u="sng" dirty="0" err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94B1F8-CCC1-497C-CDBB-2DCC3E0146DE}"/>
              </a:ext>
            </a:extLst>
          </p:cNvPr>
          <p:cNvGrpSpPr/>
          <p:nvPr/>
        </p:nvGrpSpPr>
        <p:grpSpPr>
          <a:xfrm>
            <a:off x="4859336" y="3717032"/>
            <a:ext cx="6912767" cy="2376264"/>
            <a:chOff x="4858128" y="3581701"/>
            <a:chExt cx="6912767" cy="2221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80635D-C310-7BA1-4CB6-BF6AB56A0358}"/>
                </a:ext>
              </a:extLst>
            </p:cNvPr>
            <p:cNvGrpSpPr/>
            <p:nvPr/>
          </p:nvGrpSpPr>
          <p:grpSpPr>
            <a:xfrm>
              <a:off x="4858128" y="3581701"/>
              <a:ext cx="6912767" cy="2221554"/>
              <a:chOff x="2525752" y="3724364"/>
              <a:chExt cx="6912767" cy="222155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690B22-BC1B-CED1-8CB0-09C7D178BFB4}"/>
                  </a:ext>
                </a:extLst>
              </p:cNvPr>
              <p:cNvGrpSpPr/>
              <p:nvPr/>
            </p:nvGrpSpPr>
            <p:grpSpPr>
              <a:xfrm>
                <a:off x="2525752" y="3730024"/>
                <a:ext cx="6912767" cy="2215894"/>
                <a:chOff x="2525753" y="3740075"/>
                <a:chExt cx="6912767" cy="2215894"/>
              </a:xfrm>
            </p:grpSpPr>
            <p:pic>
              <p:nvPicPr>
                <p:cNvPr id="15" name="Picture 14" descr="A machine with a mechanical arm&#10;&#10;AI-generated content may be incorrect.">
                  <a:extLst>
                    <a:ext uri="{FF2B5EF4-FFF2-40B4-BE49-F238E27FC236}">
                      <a16:creationId xmlns:a16="http://schemas.microsoft.com/office/drawing/2014/main" id="{E4640BBA-6672-97A8-A9B7-8733E68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5" t="1574" r="3869" b="24890"/>
                <a:stretch/>
              </p:blipFill>
              <p:spPr bwMode="auto">
                <a:xfrm>
                  <a:off x="2525753" y="3740075"/>
                  <a:ext cx="2592288" cy="221589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E7C5AA2-E307-3821-33F9-9C06EC4BF624}"/>
                    </a:ext>
                  </a:extLst>
                </p:cNvPr>
                <p:cNvSpPr/>
                <p:nvPr/>
              </p:nvSpPr>
              <p:spPr>
                <a:xfrm>
                  <a:off x="5118039" y="4058177"/>
                  <a:ext cx="4320481" cy="189779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E4F478-2883-EBE4-D27E-0F86ADEDBC62}"/>
                  </a:ext>
                </a:extLst>
              </p:cNvPr>
              <p:cNvSpPr/>
              <p:nvPr/>
            </p:nvSpPr>
            <p:spPr>
              <a:xfrm>
                <a:off x="5118038" y="3724364"/>
                <a:ext cx="4320481" cy="36004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C6AED3-F402-5330-2882-FB29BA706B1F}"/>
                </a:ext>
              </a:extLst>
            </p:cNvPr>
            <p:cNvSpPr txBox="1"/>
            <p:nvPr/>
          </p:nvSpPr>
          <p:spPr>
            <a:xfrm>
              <a:off x="7450414" y="3645024"/>
              <a:ext cx="4320481" cy="360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b="1" u="sng" dirty="0"/>
                <a:t>Slot Liner and Funnel Positioning Platforms</a:t>
              </a:r>
              <a:endParaRPr lang="en-IN" b="1" u="sng" dirty="0" err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566799" y="1510443"/>
            <a:ext cx="4017033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User-defined rotation aligns each slot with the funnel for fully automatic insertions.</a:t>
            </a: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5C033-37E8-DCFE-9551-00EC77DFD86C}"/>
              </a:ext>
            </a:extLst>
          </p:cNvPr>
          <p:cNvSpPr txBox="1"/>
          <p:nvPr/>
        </p:nvSpPr>
        <p:spPr>
          <a:xfrm>
            <a:off x="7536160" y="4140395"/>
            <a:ext cx="4155182" cy="1798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Secure, repeatable positioning for insertion tool and slot liners </a:t>
            </a:r>
            <a:br>
              <a:rPr lang="en-US" dirty="0"/>
            </a:br>
            <a:r>
              <a:rPr lang="en-US" dirty="0"/>
              <a:t>2). Quickly accommodates different stator or slot liner geometries with minimal downtime.</a:t>
            </a:r>
            <a:br>
              <a:rPr lang="en-US" dirty="0"/>
            </a:br>
            <a:r>
              <a:rPr lang="en-US" dirty="0"/>
              <a:t>3). Ensures accurate robot grasping, reducing misalignment and improving repeatability.</a:t>
            </a:r>
            <a:br>
              <a:rPr lang="en-US" dirty="0"/>
            </a:br>
            <a:r>
              <a:rPr lang="en-US" dirty="0"/>
              <a:t>4). Enhances workflow efficiency in small-batch or high-mix production while maintaining precision.</a:t>
            </a:r>
            <a:br>
              <a:rPr lang="en-US" dirty="0"/>
            </a:b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Tool Development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31382-22AC-DB68-8530-6D146BA481CF}"/>
              </a:ext>
            </a:extLst>
          </p:cNvPr>
          <p:cNvSpPr txBox="1"/>
          <p:nvPr/>
        </p:nvSpPr>
        <p:spPr>
          <a:xfrm>
            <a:off x="983432" y="836613"/>
            <a:ext cx="1872208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Design Considerations</a:t>
            </a:r>
            <a:endParaRPr lang="en-IN" dirty="0" err="1"/>
          </a:p>
        </p:txBody>
      </p:sp>
      <p:pic>
        <p:nvPicPr>
          <p:cNvPr id="8" name="Picture 7" descr="A diagram of a slot angle&#10;&#10;AI-generated content may be incorrect.">
            <a:extLst>
              <a:ext uri="{FF2B5EF4-FFF2-40B4-BE49-F238E27FC236}">
                <a16:creationId xmlns:a16="http://schemas.microsoft.com/office/drawing/2014/main" id="{9E5CE361-6983-C5FE-EB1F-67B9C3A35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1229199"/>
            <a:ext cx="3316605" cy="3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2A9E2-5A74-3B3A-20B3-1359A6A88195}"/>
              </a:ext>
            </a:extLst>
          </p:cNvPr>
          <p:cNvGrpSpPr/>
          <p:nvPr/>
        </p:nvGrpSpPr>
        <p:grpSpPr>
          <a:xfrm>
            <a:off x="1165388" y="1340768"/>
            <a:ext cx="4826000" cy="4123403"/>
            <a:chOff x="0" y="0"/>
            <a:chExt cx="4826000" cy="40898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0" y="0"/>
              <a:ext cx="1803400" cy="1701044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3022600" y="38100"/>
              <a:ext cx="1803400" cy="1708351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178084" y="2285754"/>
              <a:ext cx="2012950" cy="1804077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3206750" y="1784350"/>
              <a:ext cx="1568450" cy="219646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2671E7-302A-E53B-83C6-06FBB1EA3DF9}"/>
              </a:ext>
            </a:extLst>
          </p:cNvPr>
          <p:cNvGrpSpPr/>
          <p:nvPr/>
        </p:nvGrpSpPr>
        <p:grpSpPr>
          <a:xfrm>
            <a:off x="3155315" y="750570"/>
            <a:ext cx="5881370" cy="4525700"/>
            <a:chOff x="242454" y="0"/>
            <a:chExt cx="5882412" cy="50927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242454" y="46648"/>
              <a:ext cx="1701800" cy="1718653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4102100" y="0"/>
              <a:ext cx="1657350" cy="1765300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2400316" y="402071"/>
              <a:ext cx="1295400" cy="2931045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90236" y="3483952"/>
              <a:ext cx="2432050" cy="1573250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4029366" y="2701800"/>
              <a:ext cx="2095500" cy="2390996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00FD-7E51-E42F-76D0-9CDCD1D2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F87AF-F4B9-0F61-6E6F-11F9E4D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35738-7BC8-9C78-B3F4-70242F40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Pipeline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9EC5-A504-6526-2307-3781255B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81793692-F993-5E7B-C0C9-D9527F4A0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5" y="476672"/>
            <a:ext cx="6383114" cy="60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14CC8-9646-1D23-DE2F-2D0C1B73D72D}"/>
              </a:ext>
            </a:extLst>
          </p:cNvPr>
          <p:cNvSpPr txBox="1"/>
          <p:nvPr/>
        </p:nvSpPr>
        <p:spPr>
          <a:xfrm>
            <a:off x="911424" y="1052736"/>
            <a:ext cx="5400600" cy="1008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3 different Stators and 3 Funnels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F534B3-1C00-859C-ADC5-3C9DACB270F8}"/>
              </a:ext>
            </a:extLst>
          </p:cNvPr>
          <p:cNvGrpSpPr/>
          <p:nvPr/>
        </p:nvGrpSpPr>
        <p:grpSpPr>
          <a:xfrm>
            <a:off x="4194175" y="1028383"/>
            <a:ext cx="3371850" cy="4704873"/>
            <a:chOff x="0" y="0"/>
            <a:chExt cx="3371850" cy="4274185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/>
          </p:nvGraphicFramePr>
          <p:xfrm>
            <a:off x="0" y="0"/>
            <a:ext cx="3371850" cy="2082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/>
          </p:nvGraphicFramePr>
          <p:xfrm>
            <a:off x="95250" y="2254250"/>
            <a:ext cx="3219450" cy="20199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4463AB8-0E80-7315-C8B2-020A57E5CE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310729"/>
              </p:ext>
            </p:extLst>
          </p:nvPr>
        </p:nvGraphicFramePr>
        <p:xfrm>
          <a:off x="4655840" y="1356384"/>
          <a:ext cx="3089910" cy="204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276028"/>
              </p:ext>
            </p:extLst>
          </p:nvPr>
        </p:nvGraphicFramePr>
        <p:xfrm>
          <a:off x="4655840" y="3645024"/>
          <a:ext cx="3089910" cy="209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4" y="1196752"/>
            <a:ext cx="8352928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</a:t>
            </a:r>
          </a:p>
          <a:p>
            <a:pPr>
              <a:buClr>
                <a:srgbClr val="97C139"/>
              </a:buClr>
            </a:pPr>
            <a:r>
              <a:rPr lang="en-US" dirty="0"/>
              <a:t> 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r>
              <a:rPr lang="en-US" b="1" dirty="0"/>
              <a:t>Joining of the Laminated Electrical Steels in Motor Manufacturing: A Review </a:t>
            </a:r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19446-6834-469B-9EC8-26E884D32306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4229602" y="3568903"/>
            <a:ext cx="2998713" cy="24505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Linien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9" name="Oval 8"/>
          <p:cNvSpPr/>
          <p:nvPr/>
        </p:nvSpPr>
        <p:spPr>
          <a:xfrm>
            <a:off x="3753676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Textfeld 8"/>
          <p:cNvSpPr txBox="1"/>
          <p:nvPr/>
        </p:nvSpPr>
        <p:spPr>
          <a:xfrm>
            <a:off x="3685272" y="1927666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4" name="Textfeld 8"/>
          <p:cNvSpPr txBox="1"/>
          <p:nvPr/>
        </p:nvSpPr>
        <p:spPr>
          <a:xfrm>
            <a:off x="4677358" y="1856067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5" name="Oval 14"/>
          <p:cNvSpPr/>
          <p:nvPr/>
        </p:nvSpPr>
        <p:spPr>
          <a:xfrm>
            <a:off x="3976065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Oval 16"/>
          <p:cNvSpPr/>
          <p:nvPr/>
        </p:nvSpPr>
        <p:spPr>
          <a:xfrm>
            <a:off x="4643232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17"/>
          <p:cNvSpPr/>
          <p:nvPr/>
        </p:nvSpPr>
        <p:spPr>
          <a:xfrm>
            <a:off x="4865619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18"/>
          <p:cNvSpPr/>
          <p:nvPr/>
        </p:nvSpPr>
        <p:spPr>
          <a:xfrm>
            <a:off x="3531287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19"/>
          <p:cNvSpPr/>
          <p:nvPr/>
        </p:nvSpPr>
        <p:spPr>
          <a:xfrm>
            <a:off x="4420843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2" name="Gerade Verbindung mit Pfeil 9"/>
          <p:cNvCxnSpPr/>
          <p:nvPr/>
        </p:nvCxnSpPr>
        <p:spPr>
          <a:xfrm flipV="1">
            <a:off x="3909216" y="2919033"/>
            <a:ext cx="846739" cy="1"/>
          </a:xfrm>
          <a:prstGeom prst="straightConnector1">
            <a:avLst/>
          </a:prstGeom>
          <a:ln w="19050">
            <a:solidFill>
              <a:srgbClr val="DC1E26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8"/>
          <p:cNvSpPr txBox="1"/>
          <p:nvPr/>
        </p:nvSpPr>
        <p:spPr>
          <a:xfrm>
            <a:off x="3478608" y="2597580"/>
            <a:ext cx="1008112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tabLst>
                <a:tab pos="715963" algn="l"/>
              </a:tabLst>
            </a:pPr>
            <a:r>
              <a:rPr lang="en-US" sz="900" dirty="0" err="1">
                <a:latin typeface="+mn-lt"/>
              </a:rPr>
              <a:t>wicklungstyp</a:t>
            </a:r>
            <a:r>
              <a:rPr lang="en-US" sz="900" dirty="0">
                <a:latin typeface="+mn-lt"/>
              </a:rPr>
              <a:t> = 1</a:t>
            </a:r>
          </a:p>
        </p:txBody>
      </p:sp>
      <p:sp>
        <p:nvSpPr>
          <p:cNvPr id="45" name="Right Brace 25"/>
          <p:cNvSpPr/>
          <p:nvPr/>
        </p:nvSpPr>
        <p:spPr>
          <a:xfrm rot="5400000">
            <a:off x="2166282" y="4727515"/>
            <a:ext cx="144016" cy="1117724"/>
          </a:xfrm>
          <a:prstGeom prst="rightBrace">
            <a:avLst>
              <a:gd name="adj1" fmla="val 46363"/>
              <a:gd name="adj2" fmla="val 50348"/>
            </a:avLst>
          </a:prstGeom>
          <a:noFill/>
          <a:ln w="19050">
            <a:solidFill>
              <a:srgbClr val="DC1E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feld 8"/>
          <p:cNvSpPr txBox="1"/>
          <p:nvPr/>
        </p:nvSpPr>
        <p:spPr>
          <a:xfrm>
            <a:off x="2257021" y="4266894"/>
            <a:ext cx="766143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 dirty="0">
                <a:latin typeface="+mn-lt"/>
              </a:rPr>
              <a:t>1 A </a:t>
            </a:r>
            <a:r>
              <a:rPr lang="en-US" sz="900" dirty="0" err="1">
                <a:latin typeface="+mn-lt"/>
              </a:rPr>
              <a:t>bei</a:t>
            </a:r>
            <a:r>
              <a:rPr lang="en-US" sz="900" dirty="0">
                <a:latin typeface="+mn-lt"/>
              </a:rPr>
              <a:t> 50 Hz</a:t>
            </a:r>
          </a:p>
        </p:txBody>
      </p:sp>
      <p:sp>
        <p:nvSpPr>
          <p:cNvPr id="47" name="Textfeld 8"/>
          <p:cNvSpPr txBox="1"/>
          <p:nvPr/>
        </p:nvSpPr>
        <p:spPr>
          <a:xfrm>
            <a:off x="2367834" y="3801299"/>
            <a:ext cx="948995" cy="169277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1 A </a:t>
            </a:r>
            <a:r>
              <a:rPr lang="en-US" sz="1100" dirty="0" err="1">
                <a:latin typeface="+mn-lt"/>
              </a:rPr>
              <a:t>bei</a:t>
            </a:r>
            <a:r>
              <a:rPr lang="en-US" sz="1100" dirty="0">
                <a:latin typeface="+mn-lt"/>
              </a:rPr>
              <a:t> 50 Hz</a:t>
            </a:r>
          </a:p>
        </p:txBody>
      </p:sp>
      <p:sp>
        <p:nvSpPr>
          <p:cNvPr id="48" name="Ellipse 47"/>
          <p:cNvSpPr/>
          <p:nvPr/>
        </p:nvSpPr>
        <p:spPr>
          <a:xfrm>
            <a:off x="5048683" y="2455422"/>
            <a:ext cx="144000" cy="144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099326" y="2504046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/>
              <p:cNvSpPr txBox="1"/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0" name="Textfeld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blipFill>
                <a:blip r:embed="rId3"/>
                <a:stretch>
                  <a:fillRect l="-30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 Verbindung mit Pfeil 50"/>
          <p:cNvCxnSpPr/>
          <p:nvPr/>
        </p:nvCxnSpPr>
        <p:spPr>
          <a:xfrm>
            <a:off x="2188951" y="4536700"/>
            <a:ext cx="0" cy="479641"/>
          </a:xfrm>
          <a:prstGeom prst="straightConnector1">
            <a:avLst/>
          </a:prstGeom>
          <a:ln w="19050">
            <a:solidFill>
              <a:srgbClr val="DC1E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14"/>
          <p:cNvSpPr/>
          <p:nvPr/>
        </p:nvSpPr>
        <p:spPr>
          <a:xfrm>
            <a:off x="4198454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5" name="Gerade Verbindung mit Pfeil 54"/>
          <p:cNvCxnSpPr/>
          <p:nvPr/>
        </p:nvCxnSpPr>
        <p:spPr>
          <a:xfrm flipH="1" flipV="1">
            <a:off x="1613882" y="4867375"/>
            <a:ext cx="324801" cy="199043"/>
          </a:xfrm>
          <a:prstGeom prst="straightConnector1">
            <a:avLst/>
          </a:prstGeom>
          <a:ln w="19050">
            <a:solidFill>
              <a:srgbClr val="DC1E2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ildplatzhalter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6" t="12347" r="35611" b="23448"/>
          <a:stretch/>
        </p:blipFill>
        <p:spPr>
          <a:xfrm>
            <a:off x="8155720" y="1768661"/>
            <a:ext cx="2372342" cy="2126927"/>
          </a:xfrm>
          <a:prstGeom prst="rect">
            <a:avLst/>
          </a:prstGeom>
          <a:noFill/>
        </p:spPr>
      </p:pic>
      <p:pic>
        <p:nvPicPr>
          <p:cNvPr id="86" name="Grafik 8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" t="77681" r="11052" b="2230"/>
          <a:stretch/>
        </p:blipFill>
        <p:spPr bwMode="auto">
          <a:xfrm>
            <a:off x="9151668" y="4867375"/>
            <a:ext cx="134499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feld 12"/>
          <p:cNvSpPr txBox="1"/>
          <p:nvPr/>
        </p:nvSpPr>
        <p:spPr>
          <a:xfrm>
            <a:off x="8075573" y="4903451"/>
            <a:ext cx="1224136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3,55</a:t>
            </a:r>
          </a:p>
        </p:txBody>
      </p:sp>
      <p:sp>
        <p:nvSpPr>
          <p:cNvPr id="88" name="Textfeld 13"/>
          <p:cNvSpPr txBox="1"/>
          <p:nvPr/>
        </p:nvSpPr>
        <p:spPr>
          <a:xfrm>
            <a:off x="9499283" y="4117558"/>
            <a:ext cx="792088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3,65</a:t>
            </a:r>
          </a:p>
        </p:txBody>
      </p:sp>
      <p:sp>
        <p:nvSpPr>
          <p:cNvPr id="89" name="Textfeld 15"/>
          <p:cNvSpPr txBox="1"/>
          <p:nvPr/>
        </p:nvSpPr>
        <p:spPr>
          <a:xfrm>
            <a:off x="10678180" y="2493279"/>
            <a:ext cx="932182" cy="37145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16,3</a:t>
            </a:r>
          </a:p>
        </p:txBody>
      </p:sp>
      <p:cxnSp>
        <p:nvCxnSpPr>
          <p:cNvPr id="90" name="Gerader Verbinder 89"/>
          <p:cNvCxnSpPr/>
          <p:nvPr/>
        </p:nvCxnSpPr>
        <p:spPr>
          <a:xfrm flipH="1">
            <a:off x="8457050" y="4847279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>
            <a:off x="8457050" y="6153471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/>
          <p:nvPr/>
        </p:nvCxnSpPr>
        <p:spPr>
          <a:xfrm flipV="1">
            <a:off x="8868702" y="5002885"/>
            <a:ext cx="8385" cy="974330"/>
          </a:xfrm>
          <a:prstGeom prst="line">
            <a:avLst/>
          </a:prstGeom>
          <a:ln w="25400">
            <a:solidFill>
              <a:srgbClr val="97C1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ieren 92"/>
          <p:cNvGrpSpPr/>
          <p:nvPr/>
        </p:nvGrpSpPr>
        <p:grpSpPr>
          <a:xfrm rot="5400000">
            <a:off x="9272182" y="4077657"/>
            <a:ext cx="1112209" cy="1399550"/>
            <a:chOff x="4123315" y="2152293"/>
            <a:chExt cx="1112209" cy="1306192"/>
          </a:xfrm>
        </p:grpSpPr>
        <p:cxnSp>
          <p:nvCxnSpPr>
            <p:cNvPr id="94" name="Gerader Verbinder 93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/>
            <p:cNvCxnSpPr/>
            <p:nvPr/>
          </p:nvCxnSpPr>
          <p:spPr>
            <a:xfrm flipV="1">
              <a:off x="4448147" y="2307898"/>
              <a:ext cx="8385" cy="974330"/>
            </a:xfrm>
            <a:prstGeom prst="line">
              <a:avLst/>
            </a:prstGeom>
            <a:ln w="25400">
              <a:solidFill>
                <a:srgbClr val="002F6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Gerader Verbinder 96"/>
          <p:cNvCxnSpPr/>
          <p:nvPr/>
        </p:nvCxnSpPr>
        <p:spPr>
          <a:xfrm flipH="1">
            <a:off x="9523873" y="2424403"/>
            <a:ext cx="1367928" cy="5301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>
          <a:xfrm flipH="1">
            <a:off x="9523873" y="3648539"/>
            <a:ext cx="1367928" cy="0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10603992" y="2543042"/>
            <a:ext cx="8385" cy="974330"/>
          </a:xfrm>
          <a:prstGeom prst="line">
            <a:avLst/>
          </a:prstGeom>
          <a:ln w="25400">
            <a:solidFill>
              <a:srgbClr val="346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/>
          <p:cNvGrpSpPr/>
          <p:nvPr/>
        </p:nvGrpSpPr>
        <p:grpSpPr>
          <a:xfrm rot="5400000">
            <a:off x="8800043" y="2034676"/>
            <a:ext cx="1112209" cy="335451"/>
            <a:chOff x="4123315" y="2152293"/>
            <a:chExt cx="1112209" cy="1306192"/>
          </a:xfrm>
        </p:grpSpPr>
        <p:cxnSp>
          <p:nvCxnSpPr>
            <p:cNvPr id="101" name="Gerader Verbinder 100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>
            <a:xfrm flipV="1">
              <a:off x="4320917" y="2307895"/>
              <a:ext cx="8385" cy="974330"/>
            </a:xfrm>
            <a:prstGeom prst="line">
              <a:avLst/>
            </a:prstGeom>
            <a:ln w="25400">
              <a:solidFill>
                <a:srgbClr val="97C13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feld 14"/>
          <p:cNvSpPr txBox="1"/>
          <p:nvPr/>
        </p:nvSpPr>
        <p:spPr>
          <a:xfrm>
            <a:off x="9104890" y="890832"/>
            <a:ext cx="758045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4,4</a:t>
            </a:r>
          </a:p>
        </p:txBody>
      </p:sp>
      <p:grpSp>
        <p:nvGrpSpPr>
          <p:cNvPr id="105" name="Gruppieren 104"/>
          <p:cNvGrpSpPr/>
          <p:nvPr/>
        </p:nvGrpSpPr>
        <p:grpSpPr>
          <a:xfrm flipH="1">
            <a:off x="5096027" y="3494000"/>
            <a:ext cx="864096" cy="1373376"/>
            <a:chOff x="3910908" y="2019152"/>
            <a:chExt cx="49024" cy="766032"/>
          </a:xfrm>
        </p:grpSpPr>
        <p:cxnSp>
          <p:nvCxnSpPr>
            <p:cNvPr id="106" name="Gerade Verbindung mit Pfeil 105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8" name="Textfeld 107"/>
          <p:cNvSpPr txBox="1"/>
          <p:nvPr/>
        </p:nvSpPr>
        <p:spPr>
          <a:xfrm>
            <a:off x="4578280" y="3160876"/>
            <a:ext cx="1080120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Leistungsteil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09" name="Gruppieren 108"/>
          <p:cNvGrpSpPr/>
          <p:nvPr/>
        </p:nvGrpSpPr>
        <p:grpSpPr>
          <a:xfrm flipV="1">
            <a:off x="4704732" y="5293613"/>
            <a:ext cx="571651" cy="219614"/>
            <a:chOff x="3910908" y="2019152"/>
            <a:chExt cx="49024" cy="766032"/>
          </a:xfrm>
        </p:grpSpPr>
        <p:cxnSp>
          <p:nvCxnSpPr>
            <p:cNvPr id="110" name="Gerade Verbindung mit Pfeil 109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mit Pfeil 110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2" name="Textfeld 111"/>
          <p:cNvSpPr txBox="1"/>
          <p:nvPr/>
        </p:nvSpPr>
        <p:spPr>
          <a:xfrm>
            <a:off x="4800225" y="5519356"/>
            <a:ext cx="1080120" cy="38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Kühleinheit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13" name="Gruppieren 112"/>
          <p:cNvGrpSpPr/>
          <p:nvPr/>
        </p:nvGrpSpPr>
        <p:grpSpPr>
          <a:xfrm flipH="1" flipV="1">
            <a:off x="6558051" y="4263229"/>
            <a:ext cx="72006" cy="827468"/>
            <a:chOff x="3910908" y="2019152"/>
            <a:chExt cx="49024" cy="766032"/>
          </a:xfrm>
        </p:grpSpPr>
        <p:cxnSp>
          <p:nvCxnSpPr>
            <p:cNvPr id="114" name="Gerade Verbindung mit Pfeil 113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mit Pfeil 11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6" name="Textfeld 115"/>
          <p:cNvSpPr txBox="1"/>
          <p:nvPr/>
        </p:nvSpPr>
        <p:spPr>
          <a:xfrm>
            <a:off x="6068048" y="5090697"/>
            <a:ext cx="1080120" cy="6882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Gegenwerkzeug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zur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Fixierung</a:t>
            </a:r>
            <a:r>
              <a:rPr lang="en-US" sz="1000" dirty="0">
                <a:latin typeface="+mn-lt"/>
              </a:rPr>
              <a:t> und </a:t>
            </a:r>
            <a:r>
              <a:rPr lang="en-US" sz="1000" dirty="0" err="1">
                <a:latin typeface="+mn-lt"/>
              </a:rPr>
              <a:t>Ausrichtung</a:t>
            </a:r>
            <a:r>
              <a:rPr lang="en-US" sz="1000" dirty="0">
                <a:latin typeface="+mn-lt"/>
              </a:rPr>
              <a:t> der </a:t>
            </a:r>
            <a:r>
              <a:rPr lang="en-US" sz="1000" dirty="0" err="1">
                <a:latin typeface="+mn-lt"/>
              </a:rPr>
              <a:t>Einzelbleche</a:t>
            </a:r>
            <a:endParaRPr lang="en-US" sz="1000" dirty="0">
              <a:latin typeface="+mn-lt"/>
            </a:endParaRPr>
          </a:p>
        </p:txBody>
      </p:sp>
      <p:grpSp>
        <p:nvGrpSpPr>
          <p:cNvPr id="81" name="Gruppieren 80"/>
          <p:cNvGrpSpPr/>
          <p:nvPr/>
        </p:nvGrpSpPr>
        <p:grpSpPr>
          <a:xfrm>
            <a:off x="8078368" y="1368599"/>
            <a:ext cx="392050" cy="752534"/>
            <a:chOff x="2842472" y="1970583"/>
            <a:chExt cx="377599" cy="724795"/>
          </a:xfrm>
        </p:grpSpPr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2842472" y="1970583"/>
              <a:ext cx="314100" cy="656531"/>
            </a:xfrm>
            <a:custGeom>
              <a:avLst/>
              <a:gdLst>
                <a:gd name="T0" fmla="*/ 51 w 1272"/>
                <a:gd name="T1" fmla="*/ 0 h 2666"/>
                <a:gd name="T2" fmla="*/ 1272 w 1272"/>
                <a:gd name="T3" fmla="*/ 2643 h 2666"/>
                <a:gd name="T4" fmla="*/ 1221 w 1272"/>
                <a:gd name="T5" fmla="*/ 2666 h 2666"/>
                <a:gd name="T6" fmla="*/ 0 w 1272"/>
                <a:gd name="T7" fmla="*/ 24 h 2666"/>
                <a:gd name="T8" fmla="*/ 51 w 1272"/>
                <a:gd name="T9" fmla="*/ 0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2666">
                  <a:moveTo>
                    <a:pt x="51" y="0"/>
                  </a:moveTo>
                  <a:lnTo>
                    <a:pt x="1272" y="2643"/>
                  </a:lnTo>
                  <a:lnTo>
                    <a:pt x="1221" y="2666"/>
                  </a:lnTo>
                  <a:lnTo>
                    <a:pt x="0" y="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3085133" y="2560440"/>
              <a:ext cx="125413" cy="125413"/>
            </a:xfrm>
            <a:custGeom>
              <a:avLst/>
              <a:gdLst>
                <a:gd name="T0" fmla="*/ 219 w 397"/>
                <a:gd name="T1" fmla="*/ 397 h 398"/>
                <a:gd name="T2" fmla="*/ 258 w 397"/>
                <a:gd name="T3" fmla="*/ 389 h 398"/>
                <a:gd name="T4" fmla="*/ 294 w 397"/>
                <a:gd name="T5" fmla="*/ 373 h 398"/>
                <a:gd name="T6" fmla="*/ 326 w 397"/>
                <a:gd name="T7" fmla="*/ 352 h 398"/>
                <a:gd name="T8" fmla="*/ 352 w 397"/>
                <a:gd name="T9" fmla="*/ 325 h 398"/>
                <a:gd name="T10" fmla="*/ 373 w 397"/>
                <a:gd name="T11" fmla="*/ 293 h 398"/>
                <a:gd name="T12" fmla="*/ 389 w 397"/>
                <a:gd name="T13" fmla="*/ 258 h 398"/>
                <a:gd name="T14" fmla="*/ 397 w 397"/>
                <a:gd name="T15" fmla="*/ 218 h 398"/>
                <a:gd name="T16" fmla="*/ 397 w 397"/>
                <a:gd name="T17" fmla="*/ 179 h 398"/>
                <a:gd name="T18" fmla="*/ 389 w 397"/>
                <a:gd name="T19" fmla="*/ 139 h 398"/>
                <a:gd name="T20" fmla="*/ 373 w 397"/>
                <a:gd name="T21" fmla="*/ 104 h 398"/>
                <a:gd name="T22" fmla="*/ 352 w 397"/>
                <a:gd name="T23" fmla="*/ 72 h 398"/>
                <a:gd name="T24" fmla="*/ 326 w 397"/>
                <a:gd name="T25" fmla="*/ 45 h 398"/>
                <a:gd name="T26" fmla="*/ 294 w 397"/>
                <a:gd name="T27" fmla="*/ 24 h 398"/>
                <a:gd name="T28" fmla="*/ 258 w 397"/>
                <a:gd name="T29" fmla="*/ 8 h 398"/>
                <a:gd name="T30" fmla="*/ 219 w 397"/>
                <a:gd name="T31" fmla="*/ 0 h 398"/>
                <a:gd name="T32" fmla="*/ 179 w 397"/>
                <a:gd name="T33" fmla="*/ 0 h 398"/>
                <a:gd name="T34" fmla="*/ 140 w 397"/>
                <a:gd name="T35" fmla="*/ 8 h 398"/>
                <a:gd name="T36" fmla="*/ 104 w 397"/>
                <a:gd name="T37" fmla="*/ 24 h 398"/>
                <a:gd name="T38" fmla="*/ 73 w 397"/>
                <a:gd name="T39" fmla="*/ 45 h 398"/>
                <a:gd name="T40" fmla="*/ 46 w 397"/>
                <a:gd name="T41" fmla="*/ 72 h 398"/>
                <a:gd name="T42" fmla="*/ 25 w 397"/>
                <a:gd name="T43" fmla="*/ 104 h 398"/>
                <a:gd name="T44" fmla="*/ 9 w 397"/>
                <a:gd name="T45" fmla="*/ 139 h 398"/>
                <a:gd name="T46" fmla="*/ 1 w 397"/>
                <a:gd name="T47" fmla="*/ 179 h 398"/>
                <a:gd name="T48" fmla="*/ 1 w 397"/>
                <a:gd name="T49" fmla="*/ 218 h 398"/>
                <a:gd name="T50" fmla="*/ 9 w 397"/>
                <a:gd name="T51" fmla="*/ 258 h 398"/>
                <a:gd name="T52" fmla="*/ 25 w 397"/>
                <a:gd name="T53" fmla="*/ 293 h 398"/>
                <a:gd name="T54" fmla="*/ 46 w 397"/>
                <a:gd name="T55" fmla="*/ 325 h 398"/>
                <a:gd name="T56" fmla="*/ 73 w 397"/>
                <a:gd name="T57" fmla="*/ 352 h 398"/>
                <a:gd name="T58" fmla="*/ 104 w 397"/>
                <a:gd name="T59" fmla="*/ 373 h 398"/>
                <a:gd name="T60" fmla="*/ 140 w 397"/>
                <a:gd name="T61" fmla="*/ 389 h 398"/>
                <a:gd name="T62" fmla="*/ 179 w 397"/>
                <a:gd name="T63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7" h="398">
                  <a:moveTo>
                    <a:pt x="199" y="398"/>
                  </a:moveTo>
                  <a:lnTo>
                    <a:pt x="219" y="397"/>
                  </a:lnTo>
                  <a:lnTo>
                    <a:pt x="239" y="393"/>
                  </a:lnTo>
                  <a:lnTo>
                    <a:pt x="258" y="389"/>
                  </a:lnTo>
                  <a:lnTo>
                    <a:pt x="277" y="382"/>
                  </a:lnTo>
                  <a:lnTo>
                    <a:pt x="294" y="373"/>
                  </a:lnTo>
                  <a:lnTo>
                    <a:pt x="310" y="364"/>
                  </a:lnTo>
                  <a:lnTo>
                    <a:pt x="326" y="352"/>
                  </a:lnTo>
                  <a:lnTo>
                    <a:pt x="339" y="339"/>
                  </a:lnTo>
                  <a:lnTo>
                    <a:pt x="352" y="325"/>
                  </a:lnTo>
                  <a:lnTo>
                    <a:pt x="364" y="309"/>
                  </a:lnTo>
                  <a:lnTo>
                    <a:pt x="373" y="293"/>
                  </a:lnTo>
                  <a:lnTo>
                    <a:pt x="382" y="276"/>
                  </a:lnTo>
                  <a:lnTo>
                    <a:pt x="389" y="258"/>
                  </a:lnTo>
                  <a:lnTo>
                    <a:pt x="394" y="239"/>
                  </a:lnTo>
                  <a:lnTo>
                    <a:pt x="397" y="218"/>
                  </a:lnTo>
                  <a:lnTo>
                    <a:pt x="397" y="199"/>
                  </a:lnTo>
                  <a:lnTo>
                    <a:pt x="397" y="179"/>
                  </a:lnTo>
                  <a:lnTo>
                    <a:pt x="394" y="158"/>
                  </a:lnTo>
                  <a:lnTo>
                    <a:pt x="389" y="139"/>
                  </a:lnTo>
                  <a:lnTo>
                    <a:pt x="382" y="121"/>
                  </a:lnTo>
                  <a:lnTo>
                    <a:pt x="373" y="104"/>
                  </a:lnTo>
                  <a:lnTo>
                    <a:pt x="364" y="88"/>
                  </a:lnTo>
                  <a:lnTo>
                    <a:pt x="352" y="72"/>
                  </a:lnTo>
                  <a:lnTo>
                    <a:pt x="339" y="58"/>
                  </a:lnTo>
                  <a:lnTo>
                    <a:pt x="326" y="45"/>
                  </a:lnTo>
                  <a:lnTo>
                    <a:pt x="310" y="33"/>
                  </a:lnTo>
                  <a:lnTo>
                    <a:pt x="294" y="24"/>
                  </a:lnTo>
                  <a:lnTo>
                    <a:pt x="277" y="15"/>
                  </a:lnTo>
                  <a:lnTo>
                    <a:pt x="258" y="8"/>
                  </a:lnTo>
                  <a:lnTo>
                    <a:pt x="239" y="4"/>
                  </a:lnTo>
                  <a:lnTo>
                    <a:pt x="219" y="0"/>
                  </a:lnTo>
                  <a:lnTo>
                    <a:pt x="199" y="0"/>
                  </a:lnTo>
                  <a:lnTo>
                    <a:pt x="179" y="0"/>
                  </a:lnTo>
                  <a:lnTo>
                    <a:pt x="159" y="4"/>
                  </a:lnTo>
                  <a:lnTo>
                    <a:pt x="140" y="8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9" y="33"/>
                  </a:lnTo>
                  <a:lnTo>
                    <a:pt x="73" y="45"/>
                  </a:lnTo>
                  <a:lnTo>
                    <a:pt x="59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5" y="104"/>
                  </a:lnTo>
                  <a:lnTo>
                    <a:pt x="16" y="121"/>
                  </a:lnTo>
                  <a:lnTo>
                    <a:pt x="9" y="139"/>
                  </a:lnTo>
                  <a:lnTo>
                    <a:pt x="5" y="158"/>
                  </a:lnTo>
                  <a:lnTo>
                    <a:pt x="1" y="179"/>
                  </a:lnTo>
                  <a:lnTo>
                    <a:pt x="0" y="199"/>
                  </a:lnTo>
                  <a:lnTo>
                    <a:pt x="1" y="218"/>
                  </a:lnTo>
                  <a:lnTo>
                    <a:pt x="5" y="239"/>
                  </a:lnTo>
                  <a:lnTo>
                    <a:pt x="9" y="258"/>
                  </a:lnTo>
                  <a:lnTo>
                    <a:pt x="16" y="276"/>
                  </a:lnTo>
                  <a:lnTo>
                    <a:pt x="25" y="293"/>
                  </a:lnTo>
                  <a:lnTo>
                    <a:pt x="34" y="309"/>
                  </a:lnTo>
                  <a:lnTo>
                    <a:pt x="46" y="325"/>
                  </a:lnTo>
                  <a:lnTo>
                    <a:pt x="59" y="339"/>
                  </a:lnTo>
                  <a:lnTo>
                    <a:pt x="73" y="352"/>
                  </a:lnTo>
                  <a:lnTo>
                    <a:pt x="89" y="364"/>
                  </a:lnTo>
                  <a:lnTo>
                    <a:pt x="104" y="373"/>
                  </a:lnTo>
                  <a:lnTo>
                    <a:pt x="121" y="382"/>
                  </a:lnTo>
                  <a:lnTo>
                    <a:pt x="140" y="389"/>
                  </a:lnTo>
                  <a:lnTo>
                    <a:pt x="159" y="393"/>
                  </a:lnTo>
                  <a:lnTo>
                    <a:pt x="179" y="397"/>
                  </a:lnTo>
                  <a:lnTo>
                    <a:pt x="199" y="398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59"/>
            <p:cNvSpPr>
              <a:spLocks noEditPoints="1"/>
            </p:cNvSpPr>
            <p:nvPr/>
          </p:nvSpPr>
          <p:spPr bwMode="auto">
            <a:xfrm>
              <a:off x="3075608" y="2550915"/>
              <a:ext cx="144463" cy="144463"/>
            </a:xfrm>
            <a:custGeom>
              <a:avLst/>
              <a:gdLst>
                <a:gd name="T0" fmla="*/ 262 w 453"/>
                <a:gd name="T1" fmla="*/ 393 h 454"/>
                <a:gd name="T2" fmla="*/ 308 w 453"/>
                <a:gd name="T3" fmla="*/ 376 h 454"/>
                <a:gd name="T4" fmla="*/ 347 w 453"/>
                <a:gd name="T5" fmla="*/ 347 h 454"/>
                <a:gd name="T6" fmla="*/ 354 w 453"/>
                <a:gd name="T7" fmla="*/ 414 h 454"/>
                <a:gd name="T8" fmla="*/ 295 w 453"/>
                <a:gd name="T9" fmla="*/ 444 h 454"/>
                <a:gd name="T10" fmla="*/ 250 w 453"/>
                <a:gd name="T11" fmla="*/ 452 h 454"/>
                <a:gd name="T12" fmla="*/ 227 w 453"/>
                <a:gd name="T13" fmla="*/ 397 h 454"/>
                <a:gd name="T14" fmla="*/ 367 w 453"/>
                <a:gd name="T15" fmla="*/ 367 h 454"/>
                <a:gd name="T16" fmla="*/ 358 w 453"/>
                <a:gd name="T17" fmla="*/ 335 h 454"/>
                <a:gd name="T18" fmla="*/ 384 w 453"/>
                <a:gd name="T19" fmla="*/ 293 h 454"/>
                <a:gd name="T20" fmla="*/ 397 w 453"/>
                <a:gd name="T21" fmla="*/ 244 h 454"/>
                <a:gd name="T22" fmla="*/ 453 w 453"/>
                <a:gd name="T23" fmla="*/ 238 h 454"/>
                <a:gd name="T24" fmla="*/ 449 w 453"/>
                <a:gd name="T25" fmla="*/ 272 h 454"/>
                <a:gd name="T26" fmla="*/ 426 w 453"/>
                <a:gd name="T27" fmla="*/ 335 h 454"/>
                <a:gd name="T28" fmla="*/ 388 w 453"/>
                <a:gd name="T29" fmla="*/ 387 h 454"/>
                <a:gd name="T30" fmla="*/ 397 w 453"/>
                <a:gd name="T31" fmla="*/ 209 h 454"/>
                <a:gd name="T32" fmla="*/ 384 w 453"/>
                <a:gd name="T33" fmla="*/ 160 h 454"/>
                <a:gd name="T34" fmla="*/ 358 w 453"/>
                <a:gd name="T35" fmla="*/ 118 h 454"/>
                <a:gd name="T36" fmla="*/ 402 w 453"/>
                <a:gd name="T37" fmla="*/ 82 h 454"/>
                <a:gd name="T38" fmla="*/ 436 w 453"/>
                <a:gd name="T39" fmla="*/ 139 h 454"/>
                <a:gd name="T40" fmla="*/ 451 w 453"/>
                <a:gd name="T41" fmla="*/ 192 h 454"/>
                <a:gd name="T42" fmla="*/ 453 w 453"/>
                <a:gd name="T43" fmla="*/ 227 h 454"/>
                <a:gd name="T44" fmla="*/ 335 w 453"/>
                <a:gd name="T45" fmla="*/ 95 h 454"/>
                <a:gd name="T46" fmla="*/ 294 w 453"/>
                <a:gd name="T47" fmla="*/ 69 h 454"/>
                <a:gd name="T48" fmla="*/ 245 w 453"/>
                <a:gd name="T49" fmla="*/ 57 h 454"/>
                <a:gd name="T50" fmla="*/ 239 w 453"/>
                <a:gd name="T51" fmla="*/ 0 h 454"/>
                <a:gd name="T52" fmla="*/ 273 w 453"/>
                <a:gd name="T53" fmla="*/ 5 h 454"/>
                <a:gd name="T54" fmla="*/ 335 w 453"/>
                <a:gd name="T55" fmla="*/ 27 h 454"/>
                <a:gd name="T56" fmla="*/ 388 w 453"/>
                <a:gd name="T57" fmla="*/ 66 h 454"/>
                <a:gd name="T58" fmla="*/ 210 w 453"/>
                <a:gd name="T59" fmla="*/ 57 h 454"/>
                <a:gd name="T60" fmla="*/ 161 w 453"/>
                <a:gd name="T61" fmla="*/ 69 h 454"/>
                <a:gd name="T62" fmla="*/ 119 w 453"/>
                <a:gd name="T63" fmla="*/ 95 h 454"/>
                <a:gd name="T64" fmla="*/ 83 w 453"/>
                <a:gd name="T65" fmla="*/ 51 h 454"/>
                <a:gd name="T66" fmla="*/ 139 w 453"/>
                <a:gd name="T67" fmla="*/ 17 h 454"/>
                <a:gd name="T68" fmla="*/ 193 w 453"/>
                <a:gd name="T69" fmla="*/ 2 h 454"/>
                <a:gd name="T70" fmla="*/ 227 w 453"/>
                <a:gd name="T71" fmla="*/ 0 h 454"/>
                <a:gd name="T72" fmla="*/ 106 w 453"/>
                <a:gd name="T73" fmla="*/ 106 h 454"/>
                <a:gd name="T74" fmla="*/ 106 w 453"/>
                <a:gd name="T75" fmla="*/ 106 h 454"/>
                <a:gd name="T76" fmla="*/ 78 w 453"/>
                <a:gd name="T77" fmla="*/ 145 h 454"/>
                <a:gd name="T78" fmla="*/ 60 w 453"/>
                <a:gd name="T79" fmla="*/ 192 h 454"/>
                <a:gd name="T80" fmla="*/ 0 w 453"/>
                <a:gd name="T81" fmla="*/ 227 h 454"/>
                <a:gd name="T82" fmla="*/ 3 w 453"/>
                <a:gd name="T83" fmla="*/ 192 h 454"/>
                <a:gd name="T84" fmla="*/ 18 w 453"/>
                <a:gd name="T85" fmla="*/ 139 h 454"/>
                <a:gd name="T86" fmla="*/ 52 w 453"/>
                <a:gd name="T87" fmla="*/ 82 h 454"/>
                <a:gd name="T88" fmla="*/ 56 w 453"/>
                <a:gd name="T89" fmla="*/ 227 h 454"/>
                <a:gd name="T90" fmla="*/ 64 w 453"/>
                <a:gd name="T91" fmla="*/ 277 h 454"/>
                <a:gd name="T92" fmla="*/ 86 w 453"/>
                <a:gd name="T93" fmla="*/ 321 h 454"/>
                <a:gd name="T94" fmla="*/ 67 w 453"/>
                <a:gd name="T95" fmla="*/ 387 h 454"/>
                <a:gd name="T96" fmla="*/ 28 w 453"/>
                <a:gd name="T97" fmla="*/ 335 h 454"/>
                <a:gd name="T98" fmla="*/ 4 w 453"/>
                <a:gd name="T99" fmla="*/ 272 h 454"/>
                <a:gd name="T100" fmla="*/ 1 w 453"/>
                <a:gd name="T101" fmla="*/ 238 h 454"/>
                <a:gd name="T102" fmla="*/ 106 w 453"/>
                <a:gd name="T103" fmla="*/ 347 h 454"/>
                <a:gd name="T104" fmla="*/ 106 w 453"/>
                <a:gd name="T105" fmla="*/ 347 h 454"/>
                <a:gd name="T106" fmla="*/ 132 w 453"/>
                <a:gd name="T107" fmla="*/ 368 h 454"/>
                <a:gd name="T108" fmla="*/ 177 w 453"/>
                <a:gd name="T109" fmla="*/ 389 h 454"/>
                <a:gd name="T110" fmla="*/ 227 w 453"/>
                <a:gd name="T111" fmla="*/ 397 h 454"/>
                <a:gd name="T112" fmla="*/ 204 w 453"/>
                <a:gd name="T113" fmla="*/ 452 h 454"/>
                <a:gd name="T114" fmla="*/ 160 w 453"/>
                <a:gd name="T115" fmla="*/ 444 h 454"/>
                <a:gd name="T116" fmla="*/ 101 w 453"/>
                <a:gd name="T117" fmla="*/ 414 h 454"/>
                <a:gd name="T118" fmla="*/ 106 w 453"/>
                <a:gd name="T119" fmla="*/ 34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3" h="454">
                  <a:moveTo>
                    <a:pt x="227" y="397"/>
                  </a:moveTo>
                  <a:lnTo>
                    <a:pt x="245" y="396"/>
                  </a:lnTo>
                  <a:lnTo>
                    <a:pt x="262" y="393"/>
                  </a:lnTo>
                  <a:lnTo>
                    <a:pt x="278" y="389"/>
                  </a:lnTo>
                  <a:lnTo>
                    <a:pt x="294" y="384"/>
                  </a:lnTo>
                  <a:lnTo>
                    <a:pt x="308" y="376"/>
                  </a:lnTo>
                  <a:lnTo>
                    <a:pt x="322" y="368"/>
                  </a:lnTo>
                  <a:lnTo>
                    <a:pt x="335" y="358"/>
                  </a:lnTo>
                  <a:lnTo>
                    <a:pt x="347" y="347"/>
                  </a:lnTo>
                  <a:lnTo>
                    <a:pt x="388" y="387"/>
                  </a:lnTo>
                  <a:lnTo>
                    <a:pt x="372" y="402"/>
                  </a:lnTo>
                  <a:lnTo>
                    <a:pt x="354" y="414"/>
                  </a:lnTo>
                  <a:lnTo>
                    <a:pt x="335" y="426"/>
                  </a:lnTo>
                  <a:lnTo>
                    <a:pt x="315" y="436"/>
                  </a:lnTo>
                  <a:lnTo>
                    <a:pt x="295" y="444"/>
                  </a:lnTo>
                  <a:lnTo>
                    <a:pt x="273" y="448"/>
                  </a:lnTo>
                  <a:lnTo>
                    <a:pt x="262" y="451"/>
                  </a:lnTo>
                  <a:lnTo>
                    <a:pt x="250" y="452"/>
                  </a:lnTo>
                  <a:lnTo>
                    <a:pt x="239" y="453"/>
                  </a:lnTo>
                  <a:lnTo>
                    <a:pt x="227" y="454"/>
                  </a:lnTo>
                  <a:lnTo>
                    <a:pt x="227" y="397"/>
                  </a:lnTo>
                  <a:close/>
                  <a:moveTo>
                    <a:pt x="347" y="347"/>
                  </a:moveTo>
                  <a:lnTo>
                    <a:pt x="348" y="347"/>
                  </a:lnTo>
                  <a:lnTo>
                    <a:pt x="367" y="367"/>
                  </a:lnTo>
                  <a:lnTo>
                    <a:pt x="347" y="347"/>
                  </a:lnTo>
                  <a:close/>
                  <a:moveTo>
                    <a:pt x="348" y="347"/>
                  </a:moveTo>
                  <a:lnTo>
                    <a:pt x="358" y="335"/>
                  </a:lnTo>
                  <a:lnTo>
                    <a:pt x="368" y="321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90" y="277"/>
                  </a:lnTo>
                  <a:lnTo>
                    <a:pt x="393" y="261"/>
                  </a:lnTo>
                  <a:lnTo>
                    <a:pt x="397" y="244"/>
                  </a:lnTo>
                  <a:lnTo>
                    <a:pt x="397" y="227"/>
                  </a:lnTo>
                  <a:lnTo>
                    <a:pt x="453" y="227"/>
                  </a:lnTo>
                  <a:lnTo>
                    <a:pt x="453" y="238"/>
                  </a:lnTo>
                  <a:lnTo>
                    <a:pt x="452" y="250"/>
                  </a:lnTo>
                  <a:lnTo>
                    <a:pt x="451" y="261"/>
                  </a:lnTo>
                  <a:lnTo>
                    <a:pt x="449" y="272"/>
                  </a:lnTo>
                  <a:lnTo>
                    <a:pt x="443" y="294"/>
                  </a:lnTo>
                  <a:lnTo>
                    <a:pt x="436" y="314"/>
                  </a:lnTo>
                  <a:lnTo>
                    <a:pt x="426" y="335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8" y="387"/>
                  </a:lnTo>
                  <a:lnTo>
                    <a:pt x="348" y="347"/>
                  </a:lnTo>
                  <a:close/>
                  <a:moveTo>
                    <a:pt x="397" y="227"/>
                  </a:moveTo>
                  <a:lnTo>
                    <a:pt x="397" y="209"/>
                  </a:lnTo>
                  <a:lnTo>
                    <a:pt x="393" y="192"/>
                  </a:lnTo>
                  <a:lnTo>
                    <a:pt x="390" y="176"/>
                  </a:lnTo>
                  <a:lnTo>
                    <a:pt x="384" y="160"/>
                  </a:lnTo>
                  <a:lnTo>
                    <a:pt x="376" y="145"/>
                  </a:lnTo>
                  <a:lnTo>
                    <a:pt x="368" y="132"/>
                  </a:lnTo>
                  <a:lnTo>
                    <a:pt x="358" y="118"/>
                  </a:lnTo>
                  <a:lnTo>
                    <a:pt x="347" y="106"/>
                  </a:lnTo>
                  <a:lnTo>
                    <a:pt x="388" y="66"/>
                  </a:lnTo>
                  <a:lnTo>
                    <a:pt x="402" y="82"/>
                  </a:lnTo>
                  <a:lnTo>
                    <a:pt x="415" y="100"/>
                  </a:lnTo>
                  <a:lnTo>
                    <a:pt x="426" y="118"/>
                  </a:lnTo>
                  <a:lnTo>
                    <a:pt x="436" y="139"/>
                  </a:lnTo>
                  <a:lnTo>
                    <a:pt x="443" y="159"/>
                  </a:lnTo>
                  <a:lnTo>
                    <a:pt x="449" y="181"/>
                  </a:lnTo>
                  <a:lnTo>
                    <a:pt x="451" y="192"/>
                  </a:lnTo>
                  <a:lnTo>
                    <a:pt x="452" y="203"/>
                  </a:lnTo>
                  <a:lnTo>
                    <a:pt x="453" y="215"/>
                  </a:lnTo>
                  <a:lnTo>
                    <a:pt x="453" y="227"/>
                  </a:lnTo>
                  <a:lnTo>
                    <a:pt x="397" y="227"/>
                  </a:lnTo>
                  <a:close/>
                  <a:moveTo>
                    <a:pt x="347" y="106"/>
                  </a:moveTo>
                  <a:lnTo>
                    <a:pt x="335" y="95"/>
                  </a:lnTo>
                  <a:lnTo>
                    <a:pt x="322" y="85"/>
                  </a:lnTo>
                  <a:lnTo>
                    <a:pt x="308" y="77"/>
                  </a:lnTo>
                  <a:lnTo>
                    <a:pt x="294" y="69"/>
                  </a:lnTo>
                  <a:lnTo>
                    <a:pt x="278" y="64"/>
                  </a:lnTo>
                  <a:lnTo>
                    <a:pt x="262" y="60"/>
                  </a:lnTo>
                  <a:lnTo>
                    <a:pt x="245" y="57"/>
                  </a:lnTo>
                  <a:lnTo>
                    <a:pt x="227" y="57"/>
                  </a:lnTo>
                  <a:lnTo>
                    <a:pt x="227" y="0"/>
                  </a:lnTo>
                  <a:lnTo>
                    <a:pt x="239" y="0"/>
                  </a:lnTo>
                  <a:lnTo>
                    <a:pt x="250" y="1"/>
                  </a:lnTo>
                  <a:lnTo>
                    <a:pt x="262" y="2"/>
                  </a:lnTo>
                  <a:lnTo>
                    <a:pt x="273" y="5"/>
                  </a:lnTo>
                  <a:lnTo>
                    <a:pt x="295" y="10"/>
                  </a:lnTo>
                  <a:lnTo>
                    <a:pt x="315" y="17"/>
                  </a:lnTo>
                  <a:lnTo>
                    <a:pt x="335" y="27"/>
                  </a:lnTo>
                  <a:lnTo>
                    <a:pt x="354" y="39"/>
                  </a:lnTo>
                  <a:lnTo>
                    <a:pt x="372" y="51"/>
                  </a:lnTo>
                  <a:lnTo>
                    <a:pt x="388" y="66"/>
                  </a:lnTo>
                  <a:lnTo>
                    <a:pt x="347" y="106"/>
                  </a:lnTo>
                  <a:close/>
                  <a:moveTo>
                    <a:pt x="227" y="57"/>
                  </a:moveTo>
                  <a:lnTo>
                    <a:pt x="210" y="57"/>
                  </a:lnTo>
                  <a:lnTo>
                    <a:pt x="193" y="60"/>
                  </a:lnTo>
                  <a:lnTo>
                    <a:pt x="177" y="64"/>
                  </a:lnTo>
                  <a:lnTo>
                    <a:pt x="161" y="69"/>
                  </a:lnTo>
                  <a:lnTo>
                    <a:pt x="146" y="77"/>
                  </a:lnTo>
                  <a:lnTo>
                    <a:pt x="132" y="85"/>
                  </a:lnTo>
                  <a:lnTo>
                    <a:pt x="119" y="95"/>
                  </a:lnTo>
                  <a:lnTo>
                    <a:pt x="106" y="106"/>
                  </a:lnTo>
                  <a:lnTo>
                    <a:pt x="67" y="66"/>
                  </a:lnTo>
                  <a:lnTo>
                    <a:pt x="83" y="51"/>
                  </a:lnTo>
                  <a:lnTo>
                    <a:pt x="101" y="39"/>
                  </a:lnTo>
                  <a:lnTo>
                    <a:pt x="119" y="27"/>
                  </a:lnTo>
                  <a:lnTo>
                    <a:pt x="139" y="17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193" y="2"/>
                  </a:lnTo>
                  <a:lnTo>
                    <a:pt x="204" y="1"/>
                  </a:lnTo>
                  <a:lnTo>
                    <a:pt x="215" y="0"/>
                  </a:lnTo>
                  <a:lnTo>
                    <a:pt x="227" y="0"/>
                  </a:lnTo>
                  <a:lnTo>
                    <a:pt x="227" y="57"/>
                  </a:lnTo>
                  <a:close/>
                  <a:moveTo>
                    <a:pt x="106" y="106"/>
                  </a:moveTo>
                  <a:lnTo>
                    <a:pt x="106" y="106"/>
                  </a:lnTo>
                  <a:lnTo>
                    <a:pt x="87" y="86"/>
                  </a:lnTo>
                  <a:lnTo>
                    <a:pt x="106" y="106"/>
                  </a:lnTo>
                  <a:close/>
                  <a:moveTo>
                    <a:pt x="106" y="106"/>
                  </a:moveTo>
                  <a:lnTo>
                    <a:pt x="96" y="118"/>
                  </a:lnTo>
                  <a:lnTo>
                    <a:pt x="86" y="132"/>
                  </a:lnTo>
                  <a:lnTo>
                    <a:pt x="78" y="145"/>
                  </a:lnTo>
                  <a:lnTo>
                    <a:pt x="70" y="160"/>
                  </a:lnTo>
                  <a:lnTo>
                    <a:pt x="64" y="176"/>
                  </a:lnTo>
                  <a:lnTo>
                    <a:pt x="60" y="192"/>
                  </a:lnTo>
                  <a:lnTo>
                    <a:pt x="58" y="209"/>
                  </a:lnTo>
                  <a:lnTo>
                    <a:pt x="56" y="227"/>
                  </a:lnTo>
                  <a:lnTo>
                    <a:pt x="0" y="227"/>
                  </a:lnTo>
                  <a:lnTo>
                    <a:pt x="1" y="215"/>
                  </a:lnTo>
                  <a:lnTo>
                    <a:pt x="1" y="203"/>
                  </a:lnTo>
                  <a:lnTo>
                    <a:pt x="3" y="192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9"/>
                  </a:lnTo>
                  <a:lnTo>
                    <a:pt x="28" y="118"/>
                  </a:lnTo>
                  <a:lnTo>
                    <a:pt x="39" y="100"/>
                  </a:lnTo>
                  <a:lnTo>
                    <a:pt x="52" y="82"/>
                  </a:lnTo>
                  <a:lnTo>
                    <a:pt x="67" y="66"/>
                  </a:lnTo>
                  <a:lnTo>
                    <a:pt x="106" y="106"/>
                  </a:lnTo>
                  <a:close/>
                  <a:moveTo>
                    <a:pt x="56" y="227"/>
                  </a:moveTo>
                  <a:lnTo>
                    <a:pt x="58" y="244"/>
                  </a:lnTo>
                  <a:lnTo>
                    <a:pt x="60" y="261"/>
                  </a:lnTo>
                  <a:lnTo>
                    <a:pt x="64" y="277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1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67" y="387"/>
                  </a:lnTo>
                  <a:lnTo>
                    <a:pt x="52" y="371"/>
                  </a:lnTo>
                  <a:lnTo>
                    <a:pt x="39" y="353"/>
                  </a:lnTo>
                  <a:lnTo>
                    <a:pt x="28" y="335"/>
                  </a:lnTo>
                  <a:lnTo>
                    <a:pt x="18" y="314"/>
                  </a:lnTo>
                  <a:lnTo>
                    <a:pt x="10" y="294"/>
                  </a:lnTo>
                  <a:lnTo>
                    <a:pt x="4" y="272"/>
                  </a:lnTo>
                  <a:lnTo>
                    <a:pt x="3" y="261"/>
                  </a:lnTo>
                  <a:lnTo>
                    <a:pt x="1" y="250"/>
                  </a:lnTo>
                  <a:lnTo>
                    <a:pt x="1" y="238"/>
                  </a:lnTo>
                  <a:lnTo>
                    <a:pt x="0" y="227"/>
                  </a:lnTo>
                  <a:lnTo>
                    <a:pt x="56" y="227"/>
                  </a:lnTo>
                  <a:close/>
                  <a:moveTo>
                    <a:pt x="106" y="347"/>
                  </a:moveTo>
                  <a:lnTo>
                    <a:pt x="106" y="347"/>
                  </a:lnTo>
                  <a:lnTo>
                    <a:pt x="87" y="367"/>
                  </a:lnTo>
                  <a:lnTo>
                    <a:pt x="106" y="347"/>
                  </a:lnTo>
                  <a:close/>
                  <a:moveTo>
                    <a:pt x="106" y="347"/>
                  </a:moveTo>
                  <a:lnTo>
                    <a:pt x="119" y="358"/>
                  </a:lnTo>
                  <a:lnTo>
                    <a:pt x="132" y="368"/>
                  </a:lnTo>
                  <a:lnTo>
                    <a:pt x="146" y="376"/>
                  </a:lnTo>
                  <a:lnTo>
                    <a:pt x="161" y="384"/>
                  </a:lnTo>
                  <a:lnTo>
                    <a:pt x="177" y="389"/>
                  </a:lnTo>
                  <a:lnTo>
                    <a:pt x="193" y="393"/>
                  </a:lnTo>
                  <a:lnTo>
                    <a:pt x="210" y="396"/>
                  </a:lnTo>
                  <a:lnTo>
                    <a:pt x="227" y="397"/>
                  </a:lnTo>
                  <a:lnTo>
                    <a:pt x="227" y="454"/>
                  </a:lnTo>
                  <a:lnTo>
                    <a:pt x="215" y="453"/>
                  </a:lnTo>
                  <a:lnTo>
                    <a:pt x="204" y="452"/>
                  </a:lnTo>
                  <a:lnTo>
                    <a:pt x="193" y="451"/>
                  </a:lnTo>
                  <a:lnTo>
                    <a:pt x="181" y="448"/>
                  </a:lnTo>
                  <a:lnTo>
                    <a:pt x="160" y="444"/>
                  </a:lnTo>
                  <a:lnTo>
                    <a:pt x="139" y="436"/>
                  </a:lnTo>
                  <a:lnTo>
                    <a:pt x="119" y="426"/>
                  </a:lnTo>
                  <a:lnTo>
                    <a:pt x="101" y="414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106" y="347"/>
                  </a:lnTo>
                  <a:close/>
                </a:path>
              </a:pathLst>
            </a:custGeom>
            <a:solidFill>
              <a:srgbClr val="6A8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8" name="Textfeld 117"/>
          <p:cNvSpPr txBox="1"/>
          <p:nvPr/>
        </p:nvSpPr>
        <p:spPr>
          <a:xfrm>
            <a:off x="7317004" y="961345"/>
            <a:ext cx="1420513" cy="24402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1200" dirty="0" err="1">
                <a:latin typeface="+mn-lt"/>
              </a:rPr>
              <a:t>Trägermaterial</a:t>
            </a:r>
            <a:r>
              <a:rPr lang="en-US" sz="1200" dirty="0">
                <a:latin typeface="+mn-lt"/>
              </a:rPr>
              <a:t> (Kupfer)</a:t>
            </a:r>
          </a:p>
        </p:txBody>
      </p:sp>
      <p:grpSp>
        <p:nvGrpSpPr>
          <p:cNvPr id="119" name="Gruppieren 118"/>
          <p:cNvGrpSpPr/>
          <p:nvPr/>
        </p:nvGrpSpPr>
        <p:grpSpPr>
          <a:xfrm>
            <a:off x="5747640" y="1567785"/>
            <a:ext cx="2016113" cy="1198168"/>
            <a:chOff x="4228675" y="2456233"/>
            <a:chExt cx="2016113" cy="1198168"/>
          </a:xfrm>
        </p:grpSpPr>
        <p:pic>
          <p:nvPicPr>
            <p:cNvPr id="120" name="Grafik 11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" t="3800" r="1241" b="4851"/>
            <a:stretch/>
          </p:blipFill>
          <p:spPr>
            <a:xfrm>
              <a:off x="4243854" y="2456233"/>
              <a:ext cx="1663053" cy="893121"/>
            </a:xfrm>
            <a:prstGeom prst="rect">
              <a:avLst/>
            </a:prstGeom>
          </p:spPr>
        </p:pic>
        <p:sp>
          <p:nvSpPr>
            <p:cNvPr id="121" name="Textfeld 120"/>
            <p:cNvSpPr txBox="1"/>
            <p:nvPr/>
          </p:nvSpPr>
          <p:spPr>
            <a:xfrm>
              <a:off x="4969055" y="3440304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B</a:t>
              </a:r>
            </a:p>
          </p:txBody>
        </p:sp>
        <p:sp>
          <p:nvSpPr>
            <p:cNvPr id="122" name="Textfeld 121"/>
            <p:cNvSpPr txBox="1"/>
            <p:nvPr/>
          </p:nvSpPr>
          <p:spPr>
            <a:xfrm>
              <a:off x="6037367" y="2800825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D</a:t>
              </a:r>
            </a:p>
          </p:txBody>
        </p:sp>
        <p:cxnSp>
          <p:nvCxnSpPr>
            <p:cNvPr id="123" name="Gerade Verbindung mit Pfeil 122"/>
            <p:cNvCxnSpPr/>
            <p:nvPr/>
          </p:nvCxnSpPr>
          <p:spPr>
            <a:xfrm>
              <a:off x="4367808" y="3429000"/>
              <a:ext cx="1415021" cy="0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/>
            <p:cNvCxnSpPr/>
            <p:nvPr/>
          </p:nvCxnSpPr>
          <p:spPr>
            <a:xfrm>
              <a:off x="5784157" y="2999333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/>
            <p:cNvCxnSpPr/>
            <p:nvPr/>
          </p:nvCxnSpPr>
          <p:spPr>
            <a:xfrm flipH="1">
              <a:off x="5449910" y="3222860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/>
            <p:cNvCxnSpPr/>
            <p:nvPr/>
          </p:nvCxnSpPr>
          <p:spPr>
            <a:xfrm flipH="1">
              <a:off x="5449910" y="2592685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6023992" y="2590304"/>
              <a:ext cx="0" cy="634937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Ellipse 127"/>
            <p:cNvSpPr/>
            <p:nvPr/>
          </p:nvSpPr>
          <p:spPr>
            <a:xfrm>
              <a:off x="4228675" y="3276420"/>
              <a:ext cx="139133" cy="75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29" name="Rechteck 128"/>
            <p:cNvSpPr/>
            <p:nvPr/>
          </p:nvSpPr>
          <p:spPr>
            <a:xfrm>
              <a:off x="4243854" y="3249656"/>
              <a:ext cx="51946" cy="99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30" name="Gerader Verbinder 129"/>
            <p:cNvCxnSpPr/>
            <p:nvPr/>
          </p:nvCxnSpPr>
          <p:spPr>
            <a:xfrm>
              <a:off x="4369617" y="2996952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uppieren 130"/>
          <p:cNvGrpSpPr/>
          <p:nvPr/>
        </p:nvGrpSpPr>
        <p:grpSpPr>
          <a:xfrm>
            <a:off x="975283" y="1327393"/>
            <a:ext cx="1155126" cy="3320857"/>
            <a:chOff x="1610324" y="1908451"/>
            <a:chExt cx="1155126" cy="3148731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1610324" y="1908451"/>
              <a:ext cx="1152000" cy="2556000"/>
              <a:chOff x="4932040" y="2204864"/>
              <a:chExt cx="1152000" cy="2556000"/>
            </a:xfrm>
          </p:grpSpPr>
          <p:sp>
            <p:nvSpPr>
              <p:cNvPr id="141" name="Abgerundetes Rechteck 140"/>
              <p:cNvSpPr/>
              <p:nvPr/>
            </p:nvSpPr>
            <p:spPr>
              <a:xfrm>
                <a:off x="4932040" y="2204864"/>
                <a:ext cx="1152000" cy="25560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97C1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Abgerundetes Rechteck 141"/>
              <p:cNvSpPr/>
              <p:nvPr/>
            </p:nvSpPr>
            <p:spPr>
              <a:xfrm>
                <a:off x="4968040" y="2240864"/>
                <a:ext cx="1080000" cy="2484000"/>
              </a:xfrm>
              <a:prstGeom prst="roundRect">
                <a:avLst/>
              </a:prstGeom>
              <a:solidFill>
                <a:srgbClr val="295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Gerade Verbindung mit Pfeil 132"/>
            <p:cNvCxnSpPr/>
            <p:nvPr/>
          </p:nvCxnSpPr>
          <p:spPr>
            <a:xfrm>
              <a:off x="1614339" y="5012596"/>
              <a:ext cx="1147985" cy="0"/>
            </a:xfrm>
            <a:prstGeom prst="straightConnector1">
              <a:avLst/>
            </a:prstGeom>
            <a:ln w="19050">
              <a:solidFill>
                <a:srgbClr val="97C13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feld 133"/>
            <p:cNvSpPr txBox="1"/>
            <p:nvPr/>
          </p:nvSpPr>
          <p:spPr>
            <a:xfrm>
              <a:off x="1741010" y="4797152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Außenmaß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5" name="Gerade Verbindung mit Pfeil 134"/>
            <p:cNvCxnSpPr/>
            <p:nvPr/>
          </p:nvCxnSpPr>
          <p:spPr>
            <a:xfrm>
              <a:off x="1646324" y="4724564"/>
              <a:ext cx="1080000" cy="0"/>
            </a:xfrm>
            <a:prstGeom prst="straightConnector1">
              <a:avLst/>
            </a:prstGeom>
            <a:ln w="19050">
              <a:solidFill>
                <a:srgbClr val="34677D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feld 135"/>
            <p:cNvSpPr txBox="1"/>
            <p:nvPr/>
          </p:nvSpPr>
          <p:spPr>
            <a:xfrm>
              <a:off x="1741010" y="4509120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Leitermaß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7" name="Gerader Verbinder 136"/>
            <p:cNvCxnSpPr/>
            <p:nvPr/>
          </p:nvCxnSpPr>
          <p:spPr>
            <a:xfrm>
              <a:off x="2755974" y="4221088"/>
              <a:ext cx="9476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/>
            <p:cNvCxnSpPr/>
            <p:nvPr/>
          </p:nvCxnSpPr>
          <p:spPr>
            <a:xfrm flipH="1">
              <a:off x="1620689" y="4221088"/>
              <a:ext cx="1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/>
            <p:cNvCxnSpPr/>
            <p:nvPr/>
          </p:nvCxnSpPr>
          <p:spPr>
            <a:xfrm>
              <a:off x="2715212" y="4192700"/>
              <a:ext cx="0" cy="583023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/>
            <p:cNvCxnSpPr/>
            <p:nvPr/>
          </p:nvCxnSpPr>
          <p:spPr>
            <a:xfrm>
              <a:off x="1650880" y="4192699"/>
              <a:ext cx="0" cy="583024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/>
          <p:cNvGrpSpPr/>
          <p:nvPr/>
        </p:nvGrpSpPr>
        <p:grpSpPr>
          <a:xfrm flipH="1">
            <a:off x="6228396" y="3159235"/>
            <a:ext cx="864096" cy="1373376"/>
            <a:chOff x="3910908" y="2019153"/>
            <a:chExt cx="49025" cy="766032"/>
          </a:xfrm>
        </p:grpSpPr>
        <p:cxnSp>
          <p:nvCxnSpPr>
            <p:cNvPr id="144" name="Gerade Verbindung mit Pfeil 143"/>
            <p:cNvCxnSpPr/>
            <p:nvPr/>
          </p:nvCxnSpPr>
          <p:spPr bwMode="auto">
            <a:xfrm flipH="1">
              <a:off x="3910909" y="2019153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mit Pfeil 14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9" name="Gruppieren 148"/>
          <p:cNvGrpSpPr/>
          <p:nvPr/>
        </p:nvGrpSpPr>
        <p:grpSpPr>
          <a:xfrm flipV="1">
            <a:off x="3571227" y="4454766"/>
            <a:ext cx="1342139" cy="975936"/>
            <a:chOff x="13356976" y="23347968"/>
            <a:chExt cx="909092" cy="1421795"/>
          </a:xfrm>
        </p:grpSpPr>
        <p:cxnSp>
          <p:nvCxnSpPr>
            <p:cNvPr id="150" name="Gerade Verbindung mit Pfeil 149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mit Pfeil 150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2" name="Gruppieren 151"/>
          <p:cNvGrpSpPr/>
          <p:nvPr/>
        </p:nvGrpSpPr>
        <p:grpSpPr>
          <a:xfrm flipV="1">
            <a:off x="3357323" y="3829489"/>
            <a:ext cx="1342139" cy="975936"/>
            <a:chOff x="13356976" y="23347968"/>
            <a:chExt cx="909092" cy="1421795"/>
          </a:xfrm>
        </p:grpSpPr>
        <p:cxnSp>
          <p:nvCxnSpPr>
            <p:cNvPr id="153" name="Gerade Verbindung mit Pfeil 152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 Verbindung mit Pfeil 153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B1435C26-12D9-4222-92CF-81883070E69C}"/>
              </a:ext>
            </a:extLst>
          </p:cNvPr>
          <p:cNvSpPr/>
          <p:nvPr/>
        </p:nvSpPr>
        <p:spPr>
          <a:xfrm>
            <a:off x="7202684" y="3576929"/>
            <a:ext cx="3770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Anvil</a:t>
            </a:r>
          </a:p>
        </p:txBody>
      </p: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A0C52CB9-AEFD-42BF-AFE2-9BFE9E4073D6}"/>
              </a:ext>
            </a:extLst>
          </p:cNvPr>
          <p:cNvCxnSpPr/>
          <p:nvPr/>
        </p:nvCxnSpPr>
        <p:spPr bwMode="auto">
          <a:xfrm flipH="1">
            <a:off x="6978069" y="3685650"/>
            <a:ext cx="292424" cy="60521"/>
          </a:xfrm>
          <a:prstGeom prst="straightConnector1">
            <a:avLst/>
          </a:prstGeom>
          <a:noFill/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6F0B326-F0B3-424C-9E69-549EE1C3A69D}"/>
              </a:ext>
            </a:extLst>
          </p:cNvPr>
          <p:cNvCxnSpPr/>
          <p:nvPr/>
        </p:nvCxnSpPr>
        <p:spPr bwMode="auto">
          <a:xfrm flipH="1">
            <a:off x="6978069" y="3685896"/>
            <a:ext cx="292424" cy="6052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290755C0-8A1C-4F18-9324-C3CB77A8D4CE}"/>
              </a:ext>
            </a:extLst>
          </p:cNvPr>
          <p:cNvSpPr/>
          <p:nvPr/>
        </p:nvSpPr>
        <p:spPr>
          <a:xfrm>
            <a:off x="4159762" y="6026453"/>
            <a:ext cx="49296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Anvil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8957EC2D-44A1-4038-9355-0445AC3AB2D5}"/>
              </a:ext>
            </a:extLst>
          </p:cNvPr>
          <p:cNvGrpSpPr/>
          <p:nvPr/>
        </p:nvGrpSpPr>
        <p:grpSpPr>
          <a:xfrm flipH="1" flipV="1">
            <a:off x="4370943" y="5543455"/>
            <a:ext cx="55964" cy="499212"/>
            <a:chOff x="3910907" y="2019152"/>
            <a:chExt cx="49025" cy="766032"/>
          </a:xfrm>
        </p:grpSpPr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4CD73C8D-A6AE-4A16-A690-E8547373A22C}"/>
                </a:ext>
              </a:extLst>
            </p:cNvPr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34563D03-5B47-4A85-A218-CF94E618A75D}"/>
                </a:ext>
              </a:extLst>
            </p:cNvPr>
            <p:cNvCxnSpPr/>
            <p:nvPr/>
          </p:nvCxnSpPr>
          <p:spPr bwMode="auto">
            <a:xfrm flipH="1">
              <a:off x="3910907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Textfeld 161">
            <a:extLst>
              <a:ext uri="{FF2B5EF4-FFF2-40B4-BE49-F238E27FC236}">
                <a16:creationId xmlns:a16="http://schemas.microsoft.com/office/drawing/2014/main" id="{5B332DF5-BAF2-4B8B-9AA3-12AC86C30BFC}"/>
              </a:ext>
            </a:extLst>
          </p:cNvPr>
          <p:cNvSpPr txBox="1"/>
          <p:nvPr/>
        </p:nvSpPr>
        <p:spPr>
          <a:xfrm>
            <a:off x="7302314" y="4798780"/>
            <a:ext cx="591996" cy="1531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/>
              <a:t>Switch on/off control voltage</a:t>
            </a:r>
          </a:p>
        </p:txBody>
      </p: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03AB9E5-2B72-49D7-84D1-071BEDA1048E}"/>
              </a:ext>
            </a:extLst>
          </p:cNvPr>
          <p:cNvGrpSpPr/>
          <p:nvPr/>
        </p:nvGrpSpPr>
        <p:grpSpPr>
          <a:xfrm>
            <a:off x="7028802" y="4836241"/>
            <a:ext cx="263021" cy="45905"/>
            <a:chOff x="7438293" y="4302833"/>
            <a:chExt cx="263021" cy="45905"/>
          </a:xfrm>
        </p:grpSpPr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FB1E0424-2AC9-493B-86B0-3024C5F743DA}"/>
                </a:ext>
              </a:extLst>
            </p:cNvPr>
            <p:cNvCxnSpPr/>
            <p:nvPr/>
          </p:nvCxnSpPr>
          <p:spPr bwMode="auto">
            <a:xfrm flipH="1" flipV="1">
              <a:off x="7438293" y="4303019"/>
              <a:ext cx="263021" cy="45719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BE0D9837-2D6C-495A-B3F0-D517D0A61597}"/>
                </a:ext>
              </a:extLst>
            </p:cNvPr>
            <p:cNvCxnSpPr/>
            <p:nvPr/>
          </p:nvCxnSpPr>
          <p:spPr bwMode="auto">
            <a:xfrm flipH="1" flipV="1">
              <a:off x="7438293" y="4302833"/>
              <a:ext cx="263021" cy="457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5050CFF-BD1D-1E09-E33A-F9323E13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496E06-34B1-4C14-BAE3-233C018F8445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D99D2C-F8DE-3EF4-4CE7-4A415028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B52FFC-3C5D-9B80-3008-17C7646C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6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of Contents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40D31C-18F7-EEB9-FE43-2E7D092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728B4B-D768-440F-B9D0-B74BD8129EE4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3690AC3-7F39-D76D-F024-67F1BAA7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0CF9B1-17C7-8F1F-7569-452F15E1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2F4BB-1DAE-FE1F-1F9E-37B128FF6555}"/>
              </a:ext>
            </a:extLst>
          </p:cNvPr>
          <p:cNvSpPr txBox="1"/>
          <p:nvPr/>
        </p:nvSpPr>
        <p:spPr>
          <a:xfrm>
            <a:off x="1199456" y="1124744"/>
            <a:ext cx="5184576" cy="511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Motivation and objectives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Fundamentals of Electric Motor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Slot-Liner Function and Importance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Large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Small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Proposed Automation Plan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Hardware Setup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Parametric Tool Development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Pipeline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Testing and Validation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Conclusion and Outlook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5742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 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Bearbeiter:In   |   Präsentationsanlass, Kunde, Kooperationspartner, Vorlesung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Climate change &amp; CO₂ emissions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Electrification trend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rapid growth of EVs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352330" y="3100137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Fig 1: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9B349-696D-2817-90D2-AA0E9951F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845964"/>
              </p:ext>
            </p:extLst>
          </p:nvPr>
        </p:nvGraphicFramePr>
        <p:xfrm>
          <a:off x="1991544" y="814098"/>
          <a:ext cx="8312472" cy="558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Motor Manufacturing Process: From Lamination Stack to finished Stator.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10" name="Picture 9" descr="A diagram of a welding machine&#10;&#10;AI-generated content may be incorrect.">
            <a:extLst>
              <a:ext uri="{FF2B5EF4-FFF2-40B4-BE49-F238E27FC236}">
                <a16:creationId xmlns:a16="http://schemas.microsoft.com/office/drawing/2014/main" id="{079FCCB5-C3FE-F33C-EC22-3B5F7DD4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2996952"/>
            <a:ext cx="3816424" cy="28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CC495-349C-7E5E-BF26-6E582C82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88B38-0254-D54A-CD4D-E38ED131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6A6A9-89CF-6713-82FF-5EE675F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34EA2-535C-3D77-B190-585D56A0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" name="Picture 6" descr="A diagram of a diagram of electrical components&#10;&#10;AI-generated content may be incorrect.">
            <a:extLst>
              <a:ext uri="{FF2B5EF4-FFF2-40B4-BE49-F238E27FC236}">
                <a16:creationId xmlns:a16="http://schemas.microsoft.com/office/drawing/2014/main" id="{55D83C4C-25B6-F238-70CF-D8A4D784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6" y="1043701"/>
            <a:ext cx="5517687" cy="53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18332-DA3D-069B-A878-735A0852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79860-FEFA-E546-4FCD-3F529DA9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CC174-7DFF-6843-F3A2-228FB622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Liner Function and Importance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CA385-3B25-26DF-91BD-6CBCFED45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BCDE7-C772-8A8E-9492-04957F5AC3A5}"/>
              </a:ext>
            </a:extLst>
          </p:cNvPr>
          <p:cNvSpPr txBox="1"/>
          <p:nvPr/>
        </p:nvSpPr>
        <p:spPr>
          <a:xfrm>
            <a:off x="911424" y="1196752"/>
            <a:ext cx="6696744" cy="46085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Electrical Insulation</a:t>
            </a:r>
            <a:r>
              <a:rPr lang="en-US" sz="1600" dirty="0"/>
              <a:t> – Prevents short circuits between windings and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Thermal Management</a:t>
            </a:r>
            <a:r>
              <a:rPr lang="en-US" sz="1600" dirty="0"/>
              <a:t> – Supports heat dissipation from windings to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Material Selection</a:t>
            </a:r>
            <a:r>
              <a:rPr lang="en-US" sz="1600" dirty="0"/>
              <a:t> – Must balance high dielectric strength with sufficient thermal conductivity.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Precision Requirement</a:t>
            </a:r>
            <a:r>
              <a:rPr lang="en-US" sz="1600" dirty="0"/>
              <a:t> – Manual insertion is error-prone and inconsistent, making automation essential</a:t>
            </a:r>
            <a:r>
              <a:rPr lang="en-US" dirty="0"/>
              <a:t>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8536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0833C-8E8A-725A-AF81-F7D91939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06.10.2025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52A6F-F478-85A1-7C38-EC3F0624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A9350-6B8B-F324-FB1D-57187EA4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Slot-Liner Insertion In Large Scale Manufacture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0F9A-A1D1-6FE3-FFB0-1D78441FA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0675B-06F3-1B3D-8DC6-E84D7C89B858}"/>
              </a:ext>
            </a:extLst>
          </p:cNvPr>
          <p:cNvSpPr txBox="1"/>
          <p:nvPr/>
        </p:nvSpPr>
        <p:spPr>
          <a:xfrm>
            <a:off x="983432" y="1340768"/>
            <a:ext cx="9649072" cy="46085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Fully Automated Machines</a:t>
            </a:r>
            <a:r>
              <a:rPr lang="en-US" sz="1600" dirty="0"/>
              <a:t> – e.g., ELMOTEC STATOMAT, NIDE, GMW.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Process</a:t>
            </a:r>
            <a:r>
              <a:rPr lang="en-US" sz="1600" dirty="0"/>
              <a:t> – Creasing, folding, cutting, and inserting slot liners with high precision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Performance</a:t>
            </a:r>
            <a:r>
              <a:rPr lang="en-US" sz="1600" dirty="0"/>
              <a:t> – High speed (up to 3 sleeves/sec) and consistent quality.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Advanced Features</a:t>
            </a:r>
            <a:r>
              <a:rPr lang="en-US" sz="1600" dirty="0"/>
              <a:t> – Servo-driven feeding, programmable interfaces, robotic loading/unloading.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Advantages</a:t>
            </a:r>
            <a:r>
              <a:rPr lang="en-US" sz="1600" dirty="0"/>
              <a:t> – Precision, repeatability, durability, minimal user effort.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Limitation</a:t>
            </a:r>
            <a:r>
              <a:rPr lang="en-US" sz="1600" dirty="0"/>
              <a:t> – High investment cost, optimized for large batches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less viable for low-volume, high-variance production.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sz="1600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17931-CF05-452B-A71A-CECD6CF59092}"/>
              </a:ext>
            </a:extLst>
          </p:cNvPr>
          <p:cNvGrpSpPr/>
          <p:nvPr/>
        </p:nvGrpSpPr>
        <p:grpSpPr>
          <a:xfrm>
            <a:off x="4223792" y="3429000"/>
            <a:ext cx="4065270" cy="3024435"/>
            <a:chOff x="0" y="0"/>
            <a:chExt cx="4065270" cy="3342851"/>
          </a:xfrm>
        </p:grpSpPr>
        <p:pic>
          <p:nvPicPr>
            <p:cNvPr id="9" name="Picture 8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2CC06124-147F-8B80-A6FE-FB01855A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67" y="0"/>
              <a:ext cx="3289935" cy="2749550"/>
            </a:xfrm>
            <a:prstGeom prst="rect">
              <a:avLst/>
            </a:prstGeom>
          </p:spPr>
        </p:pic>
        <p:sp>
          <p:nvSpPr>
            <p:cNvPr id="10" name="Text Box 1">
              <a:extLst>
                <a:ext uri="{FF2B5EF4-FFF2-40B4-BE49-F238E27FC236}">
                  <a16:creationId xmlns:a16="http://schemas.microsoft.com/office/drawing/2014/main" id="{09D6E839-7345-599B-BB77-237F616A8DDD}"/>
                </a:ext>
              </a:extLst>
            </p:cNvPr>
            <p:cNvSpPr txBox="1"/>
            <p:nvPr/>
          </p:nvSpPr>
          <p:spPr>
            <a:xfrm>
              <a:off x="0" y="2751666"/>
              <a:ext cx="4065270" cy="59118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R="180340" algn="just">
                <a:lnSpc>
                  <a:spcPct val="120000"/>
                </a:lnSpc>
                <a:spcBef>
                  <a:spcPts val="1800"/>
                </a:spcBef>
                <a:spcAft>
                  <a:spcPts val="1200"/>
                </a:spcAft>
                <a:buNone/>
              </a:pPr>
              <a:r>
                <a:rPr lang="de-DE" sz="1200" i="1" u="sng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Figure </a:t>
              </a:r>
              <a:r>
                <a:rPr lang="de-DE" sz="1200" i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5‑1: GMW CS-5E Horizontal Slot Cell Inserter [53]</a:t>
              </a:r>
              <a:endParaRPr lang="en-IN" sz="1200" i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644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433</TotalTime>
  <Words>1220</Words>
  <Application>Microsoft Office PowerPoint</Application>
  <PresentationFormat>Widescreen</PresentationFormat>
  <Paragraphs>198</Paragraphs>
  <Slides>23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Table of Contents</vt:lpstr>
      <vt:lpstr>Motivation:  </vt:lpstr>
      <vt:lpstr>Objective: Develop a flexible insertion tool to automate slot-liner insertion in small-scale stator manufacturing</vt:lpstr>
      <vt:lpstr>Overview of Motor Manufacturing Process: From Lamination Stack to finished Stator.</vt:lpstr>
      <vt:lpstr>PowerPoint Presentation</vt:lpstr>
      <vt:lpstr>Slot Liner Function and Importance</vt:lpstr>
      <vt:lpstr>Slot-Liner Insertion In Large Scale Manufacture</vt:lpstr>
      <vt:lpstr>Slot-Liner Insertion in Small Scale Manufacture</vt:lpstr>
      <vt:lpstr>Proposed Automation Plan</vt:lpstr>
      <vt:lpstr>Hardware Components for Automated Insertion: UR10e Collaborative Robot, RG2 Gripper, and Force/Torque Sensor</vt:lpstr>
      <vt:lpstr>Mechanical Fixtures for Accurate Positioning of Stator, Slot Liner, and Funnel</vt:lpstr>
      <vt:lpstr>Parametric Tool Development</vt:lpstr>
      <vt:lpstr>Initial Design</vt:lpstr>
      <vt:lpstr>Final Design</vt:lpstr>
      <vt:lpstr>Insertion Pipeline</vt:lpstr>
      <vt:lpstr>Validation</vt:lpstr>
      <vt:lpstr>Testing Results</vt:lpstr>
      <vt:lpstr>Error Rates</vt:lpstr>
      <vt:lpstr>PowerPoint Presentation</vt:lpstr>
      <vt:lpstr>PowerPoint Presentation</vt:lpstr>
      <vt:lpstr>Linien etc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11</cp:revision>
  <dcterms:created xsi:type="dcterms:W3CDTF">2025-04-15T08:38:21Z</dcterms:created>
  <dcterms:modified xsi:type="dcterms:W3CDTF">2025-10-06T12:36:05Z</dcterms:modified>
</cp:coreProperties>
</file>